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slides/slide5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8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8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7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5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commentAuthors.xml" ContentType="application/vnd.openxmlformats-officedocument.presentationml.commentAuthors+xml"/>
  <Override PartName="/ppt/diagrams/layout4.xml" ContentType="application/vnd.openxmlformats-officedocument.drawingml.diagramLayout+xml"/>
  <Override PartName="/ppt/diagrams/quickStyle4.xml" ContentType="application/vnd.openxmlformats-officedocument.drawingml.diagramStyle+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6.xml" ContentType="application/vnd.ms-office.drawingml.diagramDrawing+xml"/>
  <Override PartName="/ppt/diagrams/quickStyle6.xml" ContentType="application/vnd.openxmlformats-officedocument.drawingml.diagramStyle+xml"/>
  <Override PartName="/ppt/diagrams/layout6.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omments/comment1.xml" ContentType="application/vnd.openxmlformats-officedocument.presentationml.comments+xml"/>
  <Override PartName="/ppt/diagrams/colors6.xml" ContentType="application/vnd.openxmlformats-officedocument.drawingml.diagramColors+xml"/>
  <Override PartName="/ppt/diagrams/layout7.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drawing8.xml" ContentType="application/vnd.ms-office.drawingml.diagramDrawing+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88"/>
  </p:notesMasterIdLst>
  <p:sldIdLst>
    <p:sldId id="338" r:id="rId5"/>
    <p:sldId id="261" r:id="rId6"/>
    <p:sldId id="262" r:id="rId7"/>
    <p:sldId id="342" r:id="rId8"/>
    <p:sldId id="264" r:id="rId9"/>
    <p:sldId id="265" r:id="rId10"/>
    <p:sldId id="266" r:id="rId11"/>
    <p:sldId id="267" r:id="rId12"/>
    <p:sldId id="268" r:id="rId13"/>
    <p:sldId id="269" r:id="rId14"/>
    <p:sldId id="34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44" r:id="rId68"/>
    <p:sldId id="322" r:id="rId69"/>
    <p:sldId id="323" r:id="rId70"/>
    <p:sldId id="324" r:id="rId71"/>
    <p:sldId id="325" r:id="rId72"/>
    <p:sldId id="326" r:id="rId73"/>
    <p:sldId id="327" r:id="rId74"/>
    <p:sldId id="328" r:id="rId75"/>
    <p:sldId id="329" r:id="rId76"/>
    <p:sldId id="330" r:id="rId77"/>
    <p:sldId id="331" r:id="rId78"/>
    <p:sldId id="343" r:id="rId79"/>
    <p:sldId id="332" r:id="rId80"/>
    <p:sldId id="333" r:id="rId81"/>
    <p:sldId id="334" r:id="rId82"/>
    <p:sldId id="335" r:id="rId83"/>
    <p:sldId id="336" r:id="rId84"/>
    <p:sldId id="339" r:id="rId85"/>
    <p:sldId id="340" r:id="rId86"/>
    <p:sldId id="341"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ahl" initials="MP" lastIdx="15" clrIdx="0">
    <p:extLst>
      <p:ext uri="{19B8F6BF-5375-455C-9EA6-DF929625EA0E}">
        <p15:presenceInfo xmlns:p15="http://schemas.microsoft.com/office/powerpoint/2012/main" userId="Megan Pahl" providerId="None"/>
      </p:ext>
    </p:extLst>
  </p:cmAuthor>
  <p:cmAuthor id="2" name="Franca, Eric" initials="FE" lastIdx="11" clrIdx="1">
    <p:extLst>
      <p:ext uri="{19B8F6BF-5375-455C-9EA6-DF929625EA0E}">
        <p15:presenceInfo xmlns:p15="http://schemas.microsoft.com/office/powerpoint/2012/main" userId="S::Eric.Franca@fda.gov::3d2e98a7-6086-46e1-8212-5b95990b6262" providerId="AD"/>
      </p:ext>
    </p:extLst>
  </p:cmAuthor>
  <p:cmAuthor id="3" name="Roh, Grace" initials="RG" lastIdx="13" clrIdx="2">
    <p:extLst>
      <p:ext uri="{19B8F6BF-5375-455C-9EA6-DF929625EA0E}">
        <p15:presenceInfo xmlns:p15="http://schemas.microsoft.com/office/powerpoint/2012/main" userId="Roh, Gr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7" autoAdjust="0"/>
    <p:restoredTop sz="94227" autoAdjust="0"/>
  </p:normalViewPr>
  <p:slideViewPr>
    <p:cSldViewPr snapToGrid="0">
      <p:cViewPr>
        <p:scale>
          <a:sx n="70" d="100"/>
          <a:sy n="70" d="100"/>
        </p:scale>
        <p:origin x="12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openxmlformats.org/officeDocument/2006/relationships/customXml" Target="../customXml/item4.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E040E0DC-DFCD-4040-B6E2-2747E75C7EC9}"/>
    <pc:docChg chg="custSel modSld">
      <pc:chgData name="Franca, Eric" userId="3d2e98a7-6086-46e1-8212-5b95990b6262" providerId="ADAL" clId="{E040E0DC-DFCD-4040-B6E2-2747E75C7EC9}" dt="2021-06-02T15:29:24.738" v="23" actId="1592"/>
      <pc:docMkLst>
        <pc:docMk/>
      </pc:docMkLst>
      <pc:sldChg chg="modSp delCm">
        <pc:chgData name="Franca, Eric" userId="3d2e98a7-6086-46e1-8212-5b95990b6262" providerId="ADAL" clId="{E040E0DC-DFCD-4040-B6E2-2747E75C7EC9}" dt="2021-05-25T17:18:49.128" v="2" actId="13926"/>
        <pc:sldMkLst>
          <pc:docMk/>
          <pc:sldMk cId="3545137987" sldId="272"/>
        </pc:sldMkLst>
        <pc:spChg chg="mod">
          <ac:chgData name="Franca, Eric" userId="3d2e98a7-6086-46e1-8212-5b95990b6262" providerId="ADAL" clId="{E040E0DC-DFCD-4040-B6E2-2747E75C7EC9}" dt="2021-05-25T17:18:46.180" v="1" actId="13926"/>
          <ac:spMkLst>
            <pc:docMk/>
            <pc:sldMk cId="3545137987" sldId="272"/>
            <ac:spMk id="2" creationId="{00000000-0000-0000-0000-000000000000}"/>
          </ac:spMkLst>
        </pc:spChg>
        <pc:spChg chg="mod">
          <ac:chgData name="Franca, Eric" userId="3d2e98a7-6086-46e1-8212-5b95990b6262" providerId="ADAL" clId="{E040E0DC-DFCD-4040-B6E2-2747E75C7EC9}" dt="2021-05-25T17:18:49.128" v="2" actId="13926"/>
          <ac:spMkLst>
            <pc:docMk/>
            <pc:sldMk cId="3545137987" sldId="272"/>
            <ac:spMk id="3" creationId="{00000000-0000-0000-0000-000000000000}"/>
          </ac:spMkLst>
        </pc:spChg>
      </pc:sldChg>
      <pc:sldChg chg="delCm">
        <pc:chgData name="Franca, Eric" userId="3d2e98a7-6086-46e1-8212-5b95990b6262" providerId="ADAL" clId="{E040E0DC-DFCD-4040-B6E2-2747E75C7EC9}" dt="2021-05-25T17:18:58.275" v="3" actId="1592"/>
        <pc:sldMkLst>
          <pc:docMk/>
          <pc:sldMk cId="1941086749" sldId="298"/>
        </pc:sldMkLst>
      </pc:sldChg>
      <pc:sldChg chg="modSp delCm">
        <pc:chgData name="Franca, Eric" userId="3d2e98a7-6086-46e1-8212-5b95990b6262" providerId="ADAL" clId="{E040E0DC-DFCD-4040-B6E2-2747E75C7EC9}" dt="2021-06-02T15:28:24.455" v="17" actId="1592"/>
        <pc:sldMkLst>
          <pc:docMk/>
          <pc:sldMk cId="4023664671" sldId="300"/>
        </pc:sldMkLst>
        <pc:spChg chg="mod">
          <ac:chgData name="Franca, Eric" userId="3d2e98a7-6086-46e1-8212-5b95990b6262" providerId="ADAL" clId="{E040E0DC-DFCD-4040-B6E2-2747E75C7EC9}" dt="2021-05-25T18:22:01.268" v="9" actId="13926"/>
          <ac:spMkLst>
            <pc:docMk/>
            <pc:sldMk cId="4023664671" sldId="300"/>
            <ac:spMk id="3" creationId="{00000000-0000-0000-0000-000000000000}"/>
          </ac:spMkLst>
        </pc:spChg>
      </pc:sldChg>
      <pc:sldChg chg="delCm">
        <pc:chgData name="Franca, Eric" userId="3d2e98a7-6086-46e1-8212-5b95990b6262" providerId="ADAL" clId="{E040E0DC-DFCD-4040-B6E2-2747E75C7EC9}" dt="2021-06-02T15:28:44.925" v="18" actId="1592"/>
        <pc:sldMkLst>
          <pc:docMk/>
          <pc:sldMk cId="3444672332" sldId="319"/>
        </pc:sldMkLst>
      </pc:sldChg>
      <pc:sldChg chg="delCm">
        <pc:chgData name="Franca, Eric" userId="3d2e98a7-6086-46e1-8212-5b95990b6262" providerId="ADAL" clId="{E040E0DC-DFCD-4040-B6E2-2747E75C7EC9}" dt="2021-05-25T17:20:24.663" v="4" actId="1592"/>
        <pc:sldMkLst>
          <pc:docMk/>
          <pc:sldMk cId="1554252300" sldId="321"/>
        </pc:sldMkLst>
      </pc:sldChg>
      <pc:sldChg chg="delCm">
        <pc:chgData name="Franca, Eric" userId="3d2e98a7-6086-46e1-8212-5b95990b6262" providerId="ADAL" clId="{E040E0DC-DFCD-4040-B6E2-2747E75C7EC9}" dt="2021-05-25T17:21:21.392" v="5" actId="1592"/>
        <pc:sldMkLst>
          <pc:docMk/>
          <pc:sldMk cId="3152154000" sldId="324"/>
        </pc:sldMkLst>
      </pc:sldChg>
      <pc:sldChg chg="delCm">
        <pc:chgData name="Franca, Eric" userId="3d2e98a7-6086-46e1-8212-5b95990b6262" providerId="ADAL" clId="{E040E0DC-DFCD-4040-B6E2-2747E75C7EC9}" dt="2021-06-02T15:29:08.168" v="21" actId="1592"/>
        <pc:sldMkLst>
          <pc:docMk/>
          <pc:sldMk cId="2331026145" sldId="325"/>
        </pc:sldMkLst>
      </pc:sldChg>
      <pc:sldChg chg="modSp delCm">
        <pc:chgData name="Franca, Eric" userId="3d2e98a7-6086-46e1-8212-5b95990b6262" providerId="ADAL" clId="{E040E0DC-DFCD-4040-B6E2-2747E75C7EC9}" dt="2021-06-02T15:29:13.009" v="22" actId="1592"/>
        <pc:sldMkLst>
          <pc:docMk/>
          <pc:sldMk cId="2952677032" sldId="327"/>
        </pc:sldMkLst>
        <pc:spChg chg="mod">
          <ac:chgData name="Franca, Eric" userId="3d2e98a7-6086-46e1-8212-5b95990b6262" providerId="ADAL" clId="{E040E0DC-DFCD-4040-B6E2-2747E75C7EC9}" dt="2021-05-25T17:21:50.981" v="6" actId="13926"/>
          <ac:spMkLst>
            <pc:docMk/>
            <pc:sldMk cId="2952677032" sldId="327"/>
            <ac:spMk id="34" creationId="{00000000-0000-0000-0000-000000000000}"/>
          </ac:spMkLst>
        </pc:spChg>
        <pc:spChg chg="mod">
          <ac:chgData name="Franca, Eric" userId="3d2e98a7-6086-46e1-8212-5b95990b6262" providerId="ADAL" clId="{E040E0DC-DFCD-4040-B6E2-2747E75C7EC9}" dt="2021-05-25T17:21:56.191" v="7" actId="13926"/>
          <ac:spMkLst>
            <pc:docMk/>
            <pc:sldMk cId="2952677032" sldId="327"/>
            <ac:spMk id="39" creationId="{6956F937-1B6C-447F-BC8A-F31F52890A34}"/>
          </ac:spMkLst>
        </pc:spChg>
      </pc:sldChg>
      <pc:sldChg chg="modSp delCm">
        <pc:chgData name="Franca, Eric" userId="3d2e98a7-6086-46e1-8212-5b95990b6262" providerId="ADAL" clId="{E040E0DC-DFCD-4040-B6E2-2747E75C7EC9}" dt="2021-06-02T15:29:24.738" v="23" actId="1592"/>
        <pc:sldMkLst>
          <pc:docMk/>
          <pc:sldMk cId="4034696588" sldId="343"/>
        </pc:sldMkLst>
        <pc:spChg chg="mod">
          <ac:chgData name="Franca, Eric" userId="3d2e98a7-6086-46e1-8212-5b95990b6262" providerId="ADAL" clId="{E040E0DC-DFCD-4040-B6E2-2747E75C7EC9}" dt="2021-05-25T17:22:50.181" v="8" actId="13926"/>
          <ac:spMkLst>
            <pc:docMk/>
            <pc:sldMk cId="4034696588" sldId="343"/>
            <ac:spMk id="2" creationId="{BE22F7B9-084E-4C50-A2B5-036F476FB1C3}"/>
          </ac:spMkLst>
        </pc:spChg>
      </pc:sldChg>
      <pc:sldChg chg="modSp mod delCm">
        <pc:chgData name="Franca, Eric" userId="3d2e98a7-6086-46e1-8212-5b95990b6262" providerId="ADAL" clId="{E040E0DC-DFCD-4040-B6E2-2747E75C7EC9}" dt="2021-06-02T15:29:00.030" v="20" actId="1592"/>
        <pc:sldMkLst>
          <pc:docMk/>
          <pc:sldMk cId="2108715407" sldId="344"/>
        </pc:sldMkLst>
        <pc:spChg chg="mod">
          <ac:chgData name="Franca, Eric" userId="3d2e98a7-6086-46e1-8212-5b95990b6262" providerId="ADAL" clId="{E040E0DC-DFCD-4040-B6E2-2747E75C7EC9}" dt="2021-06-02T15:28:53.958" v="19" actId="13926"/>
          <ac:spMkLst>
            <pc:docMk/>
            <pc:sldMk cId="2108715407" sldId="344"/>
            <ac:spMk id="2" creationId="{00000000-0000-0000-0000-000000000000}"/>
          </ac:spMkLst>
        </pc:spChg>
        <pc:spChg chg="mod">
          <ac:chgData name="Franca, Eric" userId="3d2e98a7-6086-46e1-8212-5b95990b6262" providerId="ADAL" clId="{E040E0DC-DFCD-4040-B6E2-2747E75C7EC9}" dt="2021-05-25T18:23:34.269" v="16" actId="20577"/>
          <ac:spMkLst>
            <pc:docMk/>
            <pc:sldMk cId="2108715407" sldId="344"/>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09T10:21:34.682" idx="15">
    <p:pos x="10" y="10"/>
    <p:text>Format page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4B25F-C004-4136-AD0D-772F8F99068B}"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B6A43EF-52F0-4C84-833A-F3BD50638C61}">
      <dgm:prSet phldrT="[Text]"/>
      <dgm:spPr/>
      <dgm:t>
        <a:bodyPr/>
        <a:lstStyle/>
        <a:p>
          <a:r>
            <a:rPr lang="en-US" dirty="0"/>
            <a:t>Current technology and project management</a:t>
          </a:r>
        </a:p>
      </dgm:t>
    </dgm:pt>
    <dgm:pt modelId="{06A31B5A-972C-4E15-991C-52773C30E494}" type="parTrans" cxnId="{7B1060F5-BDB3-4E4C-8C54-794AD36FDAFB}">
      <dgm:prSet/>
      <dgm:spPr/>
      <dgm:t>
        <a:bodyPr/>
        <a:lstStyle/>
        <a:p>
          <a:endParaRPr lang="en-US"/>
        </a:p>
      </dgm:t>
    </dgm:pt>
    <dgm:pt modelId="{C0B96F11-10B5-4C53-ABFA-56EE48D94322}" type="sibTrans" cxnId="{7B1060F5-BDB3-4E4C-8C54-794AD36FDAFB}">
      <dgm:prSet/>
      <dgm:spPr/>
      <dgm:t>
        <a:bodyPr/>
        <a:lstStyle/>
        <a:p>
          <a:endParaRPr lang="en-US"/>
        </a:p>
      </dgm:t>
    </dgm:pt>
    <dgm:pt modelId="{F723AB31-0344-4FE5-A17C-18C65BC064B2}">
      <dgm:prSet phldrT="[Text]"/>
      <dgm:spPr/>
      <dgm:t>
        <a:bodyPr/>
        <a:lstStyle/>
        <a:p>
          <a:r>
            <a:rPr lang="en-US" dirty="0"/>
            <a:t>Consensus</a:t>
          </a:r>
        </a:p>
      </dgm:t>
    </dgm:pt>
    <dgm:pt modelId="{D5A8F2E9-6052-4719-920C-65A52BEC3A44}" type="parTrans" cxnId="{20ED3F53-F53A-47D1-BE66-95ED66E3D4D3}">
      <dgm:prSet/>
      <dgm:spPr/>
      <dgm:t>
        <a:bodyPr/>
        <a:lstStyle/>
        <a:p>
          <a:endParaRPr lang="en-US"/>
        </a:p>
      </dgm:t>
    </dgm:pt>
    <dgm:pt modelId="{7AB03EF5-268F-488D-BE25-235E8C4BAF64}" type="sibTrans" cxnId="{20ED3F53-F53A-47D1-BE66-95ED66E3D4D3}">
      <dgm:prSet/>
      <dgm:spPr/>
      <dgm:t>
        <a:bodyPr/>
        <a:lstStyle/>
        <a:p>
          <a:endParaRPr lang="en-US"/>
        </a:p>
      </dgm:t>
    </dgm:pt>
    <dgm:pt modelId="{0AA135AE-54CA-4B17-9258-B804780E745C}">
      <dgm:prSet phldrT="[Text]"/>
      <dgm:spPr/>
      <dgm:t>
        <a:bodyPr/>
        <a:lstStyle/>
        <a:p>
          <a:r>
            <a:rPr lang="en-US" dirty="0"/>
            <a:t>Discipline</a:t>
          </a:r>
        </a:p>
      </dgm:t>
    </dgm:pt>
    <dgm:pt modelId="{915EAA63-834F-4838-9F76-2EB219EFD16D}" type="parTrans" cxnId="{6DAAF5EC-73C3-4670-BBA2-46B9956733B3}">
      <dgm:prSet/>
      <dgm:spPr/>
      <dgm:t>
        <a:bodyPr/>
        <a:lstStyle/>
        <a:p>
          <a:endParaRPr lang="en-US"/>
        </a:p>
      </dgm:t>
    </dgm:pt>
    <dgm:pt modelId="{248FDD5F-2A22-456D-80ED-2D07D650EA08}" type="sibTrans" cxnId="{6DAAF5EC-73C3-4670-BBA2-46B9956733B3}">
      <dgm:prSet/>
      <dgm:spPr/>
      <dgm:t>
        <a:bodyPr/>
        <a:lstStyle/>
        <a:p>
          <a:endParaRPr lang="en-US"/>
        </a:p>
      </dgm:t>
    </dgm:pt>
    <dgm:pt modelId="{BAAB8092-FB89-40EB-B8E7-150E0007E8C7}">
      <dgm:prSet phldrT="[Text]"/>
      <dgm:spPr/>
      <dgm:t>
        <a:bodyPr/>
        <a:lstStyle/>
        <a:p>
          <a:r>
            <a:rPr lang="en-US" dirty="0"/>
            <a:t>Cost-effectiveness</a:t>
          </a:r>
        </a:p>
      </dgm:t>
    </dgm:pt>
    <dgm:pt modelId="{CF042A19-0D15-45BB-831D-E580EE6B564C}" type="parTrans" cxnId="{C9A701C8-B569-4F85-8494-A27D4CF9D911}">
      <dgm:prSet/>
      <dgm:spPr/>
      <dgm:t>
        <a:bodyPr/>
        <a:lstStyle/>
        <a:p>
          <a:endParaRPr lang="en-US"/>
        </a:p>
      </dgm:t>
    </dgm:pt>
    <dgm:pt modelId="{527391E2-C513-4F72-B9C5-FFB9DDA3C5E1}" type="sibTrans" cxnId="{C9A701C8-B569-4F85-8494-A27D4CF9D911}">
      <dgm:prSet/>
      <dgm:spPr/>
      <dgm:t>
        <a:bodyPr/>
        <a:lstStyle/>
        <a:p>
          <a:endParaRPr lang="en-US"/>
        </a:p>
      </dgm:t>
    </dgm:pt>
    <dgm:pt modelId="{B5C64373-BAF5-4B9A-9854-9B3E7A6DC785}" type="pres">
      <dgm:prSet presAssocID="{1444B25F-C004-4136-AD0D-772F8F99068B}" presName="Name0" presStyleCnt="0">
        <dgm:presLayoutVars>
          <dgm:dir/>
          <dgm:resizeHandles val="exact"/>
        </dgm:presLayoutVars>
      </dgm:prSet>
      <dgm:spPr/>
      <dgm:t>
        <a:bodyPr/>
        <a:lstStyle/>
        <a:p>
          <a:endParaRPr lang="en-US"/>
        </a:p>
      </dgm:t>
    </dgm:pt>
    <dgm:pt modelId="{46BF2B76-19F2-4530-9D2F-31E23346FA77}" type="pres">
      <dgm:prSet presAssocID="{BB6A43EF-52F0-4C84-833A-F3BD50638C61}" presName="node" presStyleLbl="node1" presStyleIdx="0" presStyleCnt="4">
        <dgm:presLayoutVars>
          <dgm:bulletEnabled val="1"/>
        </dgm:presLayoutVars>
      </dgm:prSet>
      <dgm:spPr/>
      <dgm:t>
        <a:bodyPr/>
        <a:lstStyle/>
        <a:p>
          <a:endParaRPr lang="en-US"/>
        </a:p>
      </dgm:t>
    </dgm:pt>
    <dgm:pt modelId="{80F8B8B1-8D44-4CBB-8801-9680890B7366}" type="pres">
      <dgm:prSet presAssocID="{C0B96F11-10B5-4C53-ABFA-56EE48D94322}" presName="sibTrans" presStyleCnt="0"/>
      <dgm:spPr/>
    </dgm:pt>
    <dgm:pt modelId="{D68CF642-D6BC-457F-8636-854805502485}" type="pres">
      <dgm:prSet presAssocID="{F723AB31-0344-4FE5-A17C-18C65BC064B2}" presName="node" presStyleLbl="node1" presStyleIdx="1" presStyleCnt="4">
        <dgm:presLayoutVars>
          <dgm:bulletEnabled val="1"/>
        </dgm:presLayoutVars>
      </dgm:prSet>
      <dgm:spPr/>
      <dgm:t>
        <a:bodyPr/>
        <a:lstStyle/>
        <a:p>
          <a:endParaRPr lang="en-US"/>
        </a:p>
      </dgm:t>
    </dgm:pt>
    <dgm:pt modelId="{888EB5E2-2489-4A7F-A648-35D60B1124A2}" type="pres">
      <dgm:prSet presAssocID="{7AB03EF5-268F-488D-BE25-235E8C4BAF64}" presName="sibTrans" presStyleCnt="0"/>
      <dgm:spPr/>
    </dgm:pt>
    <dgm:pt modelId="{37DC62D6-BAD2-414F-BA08-7CD8C2F6CB93}" type="pres">
      <dgm:prSet presAssocID="{0AA135AE-54CA-4B17-9258-B804780E745C}" presName="node" presStyleLbl="node1" presStyleIdx="2" presStyleCnt="4">
        <dgm:presLayoutVars>
          <dgm:bulletEnabled val="1"/>
        </dgm:presLayoutVars>
      </dgm:prSet>
      <dgm:spPr/>
      <dgm:t>
        <a:bodyPr/>
        <a:lstStyle/>
        <a:p>
          <a:endParaRPr lang="en-US"/>
        </a:p>
      </dgm:t>
    </dgm:pt>
    <dgm:pt modelId="{0D530D5B-8F5A-4BD0-AC27-6A3DCC4DB0DF}" type="pres">
      <dgm:prSet presAssocID="{248FDD5F-2A22-456D-80ED-2D07D650EA08}" presName="sibTrans" presStyleCnt="0"/>
      <dgm:spPr/>
    </dgm:pt>
    <dgm:pt modelId="{546B78A4-72EC-44C1-A9DE-2CCB3A63FFD6}" type="pres">
      <dgm:prSet presAssocID="{BAAB8092-FB89-40EB-B8E7-150E0007E8C7}" presName="node" presStyleLbl="node1" presStyleIdx="3" presStyleCnt="4">
        <dgm:presLayoutVars>
          <dgm:bulletEnabled val="1"/>
        </dgm:presLayoutVars>
      </dgm:prSet>
      <dgm:spPr/>
      <dgm:t>
        <a:bodyPr/>
        <a:lstStyle/>
        <a:p>
          <a:endParaRPr lang="en-US"/>
        </a:p>
      </dgm:t>
    </dgm:pt>
  </dgm:ptLst>
  <dgm:cxnLst>
    <dgm:cxn modelId="{20ED3F53-F53A-47D1-BE66-95ED66E3D4D3}" srcId="{1444B25F-C004-4136-AD0D-772F8F99068B}" destId="{F723AB31-0344-4FE5-A17C-18C65BC064B2}" srcOrd="1" destOrd="0" parTransId="{D5A8F2E9-6052-4719-920C-65A52BEC3A44}" sibTransId="{7AB03EF5-268F-488D-BE25-235E8C4BAF64}"/>
    <dgm:cxn modelId="{7E004F13-0760-42EE-A055-168B4DCD3AE1}" type="presOf" srcId="{BAAB8092-FB89-40EB-B8E7-150E0007E8C7}" destId="{546B78A4-72EC-44C1-A9DE-2CCB3A63FFD6}" srcOrd="0" destOrd="0" presId="urn:microsoft.com/office/officeart/2005/8/layout/hList6"/>
    <dgm:cxn modelId="{5AC4E92A-FBB9-4A42-A8BC-DFE111F7486E}" type="presOf" srcId="{BB6A43EF-52F0-4C84-833A-F3BD50638C61}" destId="{46BF2B76-19F2-4530-9D2F-31E23346FA77}" srcOrd="0" destOrd="0" presId="urn:microsoft.com/office/officeart/2005/8/layout/hList6"/>
    <dgm:cxn modelId="{6DAAF5EC-73C3-4670-BBA2-46B9956733B3}" srcId="{1444B25F-C004-4136-AD0D-772F8F99068B}" destId="{0AA135AE-54CA-4B17-9258-B804780E745C}" srcOrd="2" destOrd="0" parTransId="{915EAA63-834F-4838-9F76-2EB219EFD16D}" sibTransId="{248FDD5F-2A22-456D-80ED-2D07D650EA08}"/>
    <dgm:cxn modelId="{D538F1B9-EC4C-43FB-B40E-78680227365B}" type="presOf" srcId="{0AA135AE-54CA-4B17-9258-B804780E745C}" destId="{37DC62D6-BAD2-414F-BA08-7CD8C2F6CB93}" srcOrd="0" destOrd="0" presId="urn:microsoft.com/office/officeart/2005/8/layout/hList6"/>
    <dgm:cxn modelId="{D1680508-2CA3-4DA3-95B6-F6AED84A0347}" type="presOf" srcId="{1444B25F-C004-4136-AD0D-772F8F99068B}" destId="{B5C64373-BAF5-4B9A-9854-9B3E7A6DC785}" srcOrd="0" destOrd="0" presId="urn:microsoft.com/office/officeart/2005/8/layout/hList6"/>
    <dgm:cxn modelId="{C9A701C8-B569-4F85-8494-A27D4CF9D911}" srcId="{1444B25F-C004-4136-AD0D-772F8F99068B}" destId="{BAAB8092-FB89-40EB-B8E7-150E0007E8C7}" srcOrd="3" destOrd="0" parTransId="{CF042A19-0D15-45BB-831D-E580EE6B564C}" sibTransId="{527391E2-C513-4F72-B9C5-FFB9DDA3C5E1}"/>
    <dgm:cxn modelId="{7B1060F5-BDB3-4E4C-8C54-794AD36FDAFB}" srcId="{1444B25F-C004-4136-AD0D-772F8F99068B}" destId="{BB6A43EF-52F0-4C84-833A-F3BD50638C61}" srcOrd="0" destOrd="0" parTransId="{06A31B5A-972C-4E15-991C-52773C30E494}" sibTransId="{C0B96F11-10B5-4C53-ABFA-56EE48D94322}"/>
    <dgm:cxn modelId="{242BE5E3-D415-44C0-8F7A-2262AF7EC093}" type="presOf" srcId="{F723AB31-0344-4FE5-A17C-18C65BC064B2}" destId="{D68CF642-D6BC-457F-8636-854805502485}" srcOrd="0" destOrd="0" presId="urn:microsoft.com/office/officeart/2005/8/layout/hList6"/>
    <dgm:cxn modelId="{2BDD971D-B0D9-4C97-A98D-03FD18698C9D}" type="presParOf" srcId="{B5C64373-BAF5-4B9A-9854-9B3E7A6DC785}" destId="{46BF2B76-19F2-4530-9D2F-31E23346FA77}" srcOrd="0" destOrd="0" presId="urn:microsoft.com/office/officeart/2005/8/layout/hList6"/>
    <dgm:cxn modelId="{7F16D1BD-CCD3-4FBC-A35C-641ED0641AA5}" type="presParOf" srcId="{B5C64373-BAF5-4B9A-9854-9B3E7A6DC785}" destId="{80F8B8B1-8D44-4CBB-8801-9680890B7366}" srcOrd="1" destOrd="0" presId="urn:microsoft.com/office/officeart/2005/8/layout/hList6"/>
    <dgm:cxn modelId="{6BBF7B73-12E0-4DAC-9BA2-7DB329F7B9AE}" type="presParOf" srcId="{B5C64373-BAF5-4B9A-9854-9B3E7A6DC785}" destId="{D68CF642-D6BC-457F-8636-854805502485}" srcOrd="2" destOrd="0" presId="urn:microsoft.com/office/officeart/2005/8/layout/hList6"/>
    <dgm:cxn modelId="{FCE467C9-2583-48D0-87DE-01D496835F60}" type="presParOf" srcId="{B5C64373-BAF5-4B9A-9854-9B3E7A6DC785}" destId="{888EB5E2-2489-4A7F-A648-35D60B1124A2}" srcOrd="3" destOrd="0" presId="urn:microsoft.com/office/officeart/2005/8/layout/hList6"/>
    <dgm:cxn modelId="{6A47E1C7-5DDD-44C6-B43F-86F6ED30CE23}" type="presParOf" srcId="{B5C64373-BAF5-4B9A-9854-9B3E7A6DC785}" destId="{37DC62D6-BAD2-414F-BA08-7CD8C2F6CB93}" srcOrd="4" destOrd="0" presId="urn:microsoft.com/office/officeart/2005/8/layout/hList6"/>
    <dgm:cxn modelId="{765923A4-8D93-46E3-96D3-9142B1D87E4E}" type="presParOf" srcId="{B5C64373-BAF5-4B9A-9854-9B3E7A6DC785}" destId="{0D530D5B-8F5A-4BD0-AC27-6A3DCC4DB0DF}" srcOrd="5" destOrd="0" presId="urn:microsoft.com/office/officeart/2005/8/layout/hList6"/>
    <dgm:cxn modelId="{3849B4D6-A9B8-4284-8F20-9F68E83BC2AC}" type="presParOf" srcId="{B5C64373-BAF5-4B9A-9854-9B3E7A6DC785}" destId="{546B78A4-72EC-44C1-A9DE-2CCB3A63FF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5CCBF-2B7D-4DD7-8766-27315D618BB0}"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D95E0414-22BF-489D-B158-F6F8FC773481}">
      <dgm:prSet phldrT="[Text]"/>
      <dgm:spPr/>
      <dgm:t>
        <a:bodyPr/>
        <a:lstStyle/>
        <a:p>
          <a:r>
            <a:rPr lang="en-US" dirty="0"/>
            <a:t>Associated Documents</a:t>
          </a:r>
        </a:p>
      </dgm:t>
    </dgm:pt>
    <dgm:pt modelId="{278AD204-0E3E-47D1-B8B8-F3A4F7D96B31}" type="parTrans" cxnId="{8AEB4E41-C316-4F16-AEEE-E9F169B18CB3}">
      <dgm:prSet/>
      <dgm:spPr/>
      <dgm:t>
        <a:bodyPr/>
        <a:lstStyle/>
        <a:p>
          <a:endParaRPr lang="en-US"/>
        </a:p>
      </dgm:t>
    </dgm:pt>
    <dgm:pt modelId="{24852592-13A6-4F01-8C03-AC0063C3E8E9}" type="sibTrans" cxnId="{8AEB4E41-C316-4F16-AEEE-E9F169B18CB3}">
      <dgm:prSet/>
      <dgm:spPr/>
      <dgm:t>
        <a:bodyPr/>
        <a:lstStyle/>
        <a:p>
          <a:endParaRPr lang="en-US"/>
        </a:p>
      </dgm:t>
    </dgm:pt>
    <dgm:pt modelId="{CA8B418B-B473-4BA2-AE53-C2BA77FBE6B1}">
      <dgm:prSet phldrT="[Text]"/>
      <dgm:spPr/>
      <dgm:t>
        <a:bodyPr/>
        <a:lstStyle/>
        <a:p>
          <a:r>
            <a:rPr lang="en-US" dirty="0"/>
            <a:t>New Work Item (NP)</a:t>
          </a:r>
        </a:p>
      </dgm:t>
    </dgm:pt>
    <dgm:pt modelId="{3E3463E8-2AAD-4676-8555-3B5E433E5903}" type="parTrans" cxnId="{1131AD73-4743-4F4F-AA58-B8120DA02820}">
      <dgm:prSet/>
      <dgm:spPr/>
      <dgm:t>
        <a:bodyPr/>
        <a:lstStyle/>
        <a:p>
          <a:endParaRPr lang="en-US"/>
        </a:p>
      </dgm:t>
    </dgm:pt>
    <dgm:pt modelId="{4814CA94-7651-44BE-BB67-93EE39AFDF2B}" type="sibTrans" cxnId="{1131AD73-4743-4F4F-AA58-B8120DA02820}">
      <dgm:prSet/>
      <dgm:spPr/>
      <dgm:t>
        <a:bodyPr/>
        <a:lstStyle/>
        <a:p>
          <a:endParaRPr lang="en-US"/>
        </a:p>
      </dgm:t>
    </dgm:pt>
    <dgm:pt modelId="{05A35B7B-7B2D-48BE-BECC-12F185EDE863}">
      <dgm:prSet phldrT="[Text]"/>
      <dgm:spPr/>
      <dgm:t>
        <a:bodyPr/>
        <a:lstStyle/>
        <a:p>
          <a:r>
            <a:rPr lang="en-US" dirty="0"/>
            <a:t>Working Draft (WD)</a:t>
          </a:r>
        </a:p>
      </dgm:t>
    </dgm:pt>
    <dgm:pt modelId="{08719A2A-C6E0-497D-94A8-2D551C002F0A}" type="parTrans" cxnId="{30538433-87C1-4D20-B66E-5E7A1B24FC4C}">
      <dgm:prSet/>
      <dgm:spPr/>
      <dgm:t>
        <a:bodyPr/>
        <a:lstStyle/>
        <a:p>
          <a:endParaRPr lang="en-US"/>
        </a:p>
      </dgm:t>
    </dgm:pt>
    <dgm:pt modelId="{E501E739-94A4-46CD-BD52-D85BCD1BBD4E}" type="sibTrans" cxnId="{30538433-87C1-4D20-B66E-5E7A1B24FC4C}">
      <dgm:prSet/>
      <dgm:spPr/>
      <dgm:t>
        <a:bodyPr/>
        <a:lstStyle/>
        <a:p>
          <a:endParaRPr lang="en-US"/>
        </a:p>
      </dgm:t>
    </dgm:pt>
    <dgm:pt modelId="{B2EBE2C1-2669-4042-8964-56A2E70FDA5E}">
      <dgm:prSet phldrT="[Text]"/>
      <dgm:spPr/>
      <dgm:t>
        <a:bodyPr/>
        <a:lstStyle/>
        <a:p>
          <a:r>
            <a:rPr lang="en-US" dirty="0"/>
            <a:t>Committee Draft (CD)</a:t>
          </a:r>
        </a:p>
      </dgm:t>
    </dgm:pt>
    <dgm:pt modelId="{5EE2DBC7-532E-49BC-96F1-B45E24293C06}" type="parTrans" cxnId="{875ECCF8-73DC-477C-8464-B182DBA6D479}">
      <dgm:prSet/>
      <dgm:spPr/>
      <dgm:t>
        <a:bodyPr/>
        <a:lstStyle/>
        <a:p>
          <a:endParaRPr lang="en-US"/>
        </a:p>
      </dgm:t>
    </dgm:pt>
    <dgm:pt modelId="{0DD629EA-8239-4BC6-82D0-8821E05DD50C}" type="sibTrans" cxnId="{875ECCF8-73DC-477C-8464-B182DBA6D479}">
      <dgm:prSet/>
      <dgm:spPr/>
      <dgm:t>
        <a:bodyPr/>
        <a:lstStyle/>
        <a:p>
          <a:endParaRPr lang="en-US"/>
        </a:p>
      </dgm:t>
    </dgm:pt>
    <dgm:pt modelId="{4E6BB637-716A-4DC4-A719-8020F520EF0F}">
      <dgm:prSet phldrT="[Text]"/>
      <dgm:spPr/>
      <dgm:t>
        <a:bodyPr/>
        <a:lstStyle/>
        <a:p>
          <a:r>
            <a:rPr lang="en-US" dirty="0"/>
            <a:t>Committee Draft for Vote (CDV)</a:t>
          </a:r>
        </a:p>
      </dgm:t>
    </dgm:pt>
    <dgm:pt modelId="{7A0D7F6E-3983-4C19-8583-C37B785946D0}" type="parTrans" cxnId="{CCC17AF4-1380-4B90-9FAA-8043E684E551}">
      <dgm:prSet/>
      <dgm:spPr/>
      <dgm:t>
        <a:bodyPr/>
        <a:lstStyle/>
        <a:p>
          <a:endParaRPr lang="en-US"/>
        </a:p>
      </dgm:t>
    </dgm:pt>
    <dgm:pt modelId="{3DC34E2B-DCB9-4F95-8D39-361738A1EB7D}" type="sibTrans" cxnId="{CCC17AF4-1380-4B90-9FAA-8043E684E551}">
      <dgm:prSet/>
      <dgm:spPr/>
      <dgm:t>
        <a:bodyPr/>
        <a:lstStyle/>
        <a:p>
          <a:endParaRPr lang="en-US"/>
        </a:p>
      </dgm:t>
    </dgm:pt>
    <dgm:pt modelId="{E53A8536-BF09-42E6-88C2-6EFB6A24507F}">
      <dgm:prSet phldrT="[Text]"/>
      <dgm:spPr/>
      <dgm:t>
        <a:bodyPr/>
        <a:lstStyle/>
        <a:p>
          <a:r>
            <a:rPr lang="en-US" dirty="0"/>
            <a:t>Final Draft International Standard (FDIS)</a:t>
          </a:r>
        </a:p>
      </dgm:t>
    </dgm:pt>
    <dgm:pt modelId="{4BE72978-56BA-4600-9F1B-AB14F8F78A98}" type="parTrans" cxnId="{07D0A4A6-7CB6-4671-812D-18EB0DE6504E}">
      <dgm:prSet/>
      <dgm:spPr/>
      <dgm:t>
        <a:bodyPr/>
        <a:lstStyle/>
        <a:p>
          <a:endParaRPr lang="en-US"/>
        </a:p>
      </dgm:t>
    </dgm:pt>
    <dgm:pt modelId="{1DF61331-C265-4361-BF44-FFD22842C1E8}" type="sibTrans" cxnId="{07D0A4A6-7CB6-4671-812D-18EB0DE6504E}">
      <dgm:prSet/>
      <dgm:spPr/>
      <dgm:t>
        <a:bodyPr/>
        <a:lstStyle/>
        <a:p>
          <a:endParaRPr lang="en-US"/>
        </a:p>
      </dgm:t>
    </dgm:pt>
    <dgm:pt modelId="{DD90A924-6D6C-445E-B738-2BCA1FB93299}">
      <dgm:prSet phldrT="[Text]"/>
      <dgm:spPr/>
      <dgm:t>
        <a:bodyPr/>
        <a:lstStyle/>
        <a:p>
          <a:r>
            <a:rPr lang="en-US" dirty="0"/>
            <a:t>International Standard (IS)</a:t>
          </a:r>
        </a:p>
      </dgm:t>
    </dgm:pt>
    <dgm:pt modelId="{CF7CB0BE-81F5-49FF-BE68-82124AB88CBD}" type="parTrans" cxnId="{DFF6B004-60EF-4EBB-B66A-561178EF9BA3}">
      <dgm:prSet/>
      <dgm:spPr/>
      <dgm:t>
        <a:bodyPr/>
        <a:lstStyle/>
        <a:p>
          <a:endParaRPr lang="en-US"/>
        </a:p>
      </dgm:t>
    </dgm:pt>
    <dgm:pt modelId="{1E7CADA8-9795-4AAF-9321-16D0CCCB05DC}" type="sibTrans" cxnId="{DFF6B004-60EF-4EBB-B66A-561178EF9BA3}">
      <dgm:prSet/>
      <dgm:spPr/>
      <dgm:t>
        <a:bodyPr/>
        <a:lstStyle/>
        <a:p>
          <a:endParaRPr lang="en-US"/>
        </a:p>
      </dgm:t>
    </dgm:pt>
    <dgm:pt modelId="{209FE087-AA19-4750-9D98-F1121C40EC8F}">
      <dgm:prSet phldrT="[Text]"/>
      <dgm:spPr/>
      <dgm:t>
        <a:bodyPr/>
        <a:lstStyle/>
        <a:p>
          <a:r>
            <a:rPr lang="en-US" dirty="0"/>
            <a:t>Stage</a:t>
          </a:r>
        </a:p>
      </dgm:t>
    </dgm:pt>
    <dgm:pt modelId="{74BB1695-E194-4023-B086-D8F33EF1B06C}" type="parTrans" cxnId="{214B1C89-48B9-42F9-8117-F4FF9EC8006B}">
      <dgm:prSet/>
      <dgm:spPr/>
      <dgm:t>
        <a:bodyPr/>
        <a:lstStyle/>
        <a:p>
          <a:endParaRPr lang="en-US"/>
        </a:p>
      </dgm:t>
    </dgm:pt>
    <dgm:pt modelId="{952035A1-940D-47D8-8CEE-0AECD073EC1C}" type="sibTrans" cxnId="{214B1C89-48B9-42F9-8117-F4FF9EC8006B}">
      <dgm:prSet/>
      <dgm:spPr/>
      <dgm:t>
        <a:bodyPr/>
        <a:lstStyle/>
        <a:p>
          <a:endParaRPr lang="en-US"/>
        </a:p>
      </dgm:t>
    </dgm:pt>
    <dgm:pt modelId="{8C2AAE39-ECCF-47F5-A8D3-E35D26DAD7E2}">
      <dgm:prSet phldrT="[Text]"/>
      <dgm:spPr/>
      <dgm:t>
        <a:bodyPr/>
        <a:lstStyle/>
        <a:p>
          <a:r>
            <a:rPr lang="en-US" dirty="0"/>
            <a:t>Proposal</a:t>
          </a:r>
        </a:p>
      </dgm:t>
    </dgm:pt>
    <dgm:pt modelId="{056C01C3-00AD-4A9A-915E-D50A72C95485}" type="parTrans" cxnId="{4A642692-3377-4BC0-8D5B-986B54A99A7A}">
      <dgm:prSet/>
      <dgm:spPr/>
      <dgm:t>
        <a:bodyPr/>
        <a:lstStyle/>
        <a:p>
          <a:endParaRPr lang="en-US"/>
        </a:p>
      </dgm:t>
    </dgm:pt>
    <dgm:pt modelId="{537C60A8-D3BC-41B1-B19C-698E17040A26}" type="sibTrans" cxnId="{4A642692-3377-4BC0-8D5B-986B54A99A7A}">
      <dgm:prSet/>
      <dgm:spPr/>
      <dgm:t>
        <a:bodyPr/>
        <a:lstStyle/>
        <a:p>
          <a:endParaRPr lang="en-US"/>
        </a:p>
      </dgm:t>
    </dgm:pt>
    <dgm:pt modelId="{96D2D33F-24CC-4E21-807E-9EDE5D51F478}">
      <dgm:prSet phldrT="[Text]"/>
      <dgm:spPr/>
      <dgm:t>
        <a:bodyPr/>
        <a:lstStyle/>
        <a:p>
          <a:r>
            <a:rPr lang="en-US" dirty="0"/>
            <a:t>Preparatory</a:t>
          </a:r>
        </a:p>
      </dgm:t>
    </dgm:pt>
    <dgm:pt modelId="{944DECD9-9D08-451C-B9D8-2D0A41F5B055}" type="parTrans" cxnId="{9446FC11-C154-472E-A699-062F2ED30424}">
      <dgm:prSet/>
      <dgm:spPr/>
      <dgm:t>
        <a:bodyPr/>
        <a:lstStyle/>
        <a:p>
          <a:endParaRPr lang="en-US"/>
        </a:p>
      </dgm:t>
    </dgm:pt>
    <dgm:pt modelId="{AE6DD63C-808D-4EE1-AAA2-73932DD28790}" type="sibTrans" cxnId="{9446FC11-C154-472E-A699-062F2ED30424}">
      <dgm:prSet/>
      <dgm:spPr/>
      <dgm:t>
        <a:bodyPr/>
        <a:lstStyle/>
        <a:p>
          <a:endParaRPr lang="en-US"/>
        </a:p>
      </dgm:t>
    </dgm:pt>
    <dgm:pt modelId="{B203350C-4C77-4DF4-B4C9-F635E4BCBCCD}">
      <dgm:prSet phldrT="[Text]"/>
      <dgm:spPr/>
      <dgm:t>
        <a:bodyPr/>
        <a:lstStyle/>
        <a:p>
          <a:r>
            <a:rPr lang="en-US" dirty="0"/>
            <a:t>Committee</a:t>
          </a:r>
        </a:p>
      </dgm:t>
    </dgm:pt>
    <dgm:pt modelId="{350AFE43-8E1D-481C-BB92-3E98DAC630FF}" type="parTrans" cxnId="{ED7E874F-65BB-4D08-BDD6-9C83B954A838}">
      <dgm:prSet/>
      <dgm:spPr/>
      <dgm:t>
        <a:bodyPr/>
        <a:lstStyle/>
        <a:p>
          <a:endParaRPr lang="en-US"/>
        </a:p>
      </dgm:t>
    </dgm:pt>
    <dgm:pt modelId="{57ED137B-0890-4A3B-B32C-EF69E615421D}" type="sibTrans" cxnId="{ED7E874F-65BB-4D08-BDD6-9C83B954A838}">
      <dgm:prSet/>
      <dgm:spPr/>
      <dgm:t>
        <a:bodyPr/>
        <a:lstStyle/>
        <a:p>
          <a:endParaRPr lang="en-US"/>
        </a:p>
      </dgm:t>
    </dgm:pt>
    <dgm:pt modelId="{17C18617-6316-441E-9787-B6F2C23050D7}">
      <dgm:prSet phldrT="[Text]"/>
      <dgm:spPr/>
      <dgm:t>
        <a:bodyPr/>
        <a:lstStyle/>
        <a:p>
          <a:r>
            <a:rPr lang="en-US" dirty="0"/>
            <a:t>Enquiry </a:t>
          </a:r>
        </a:p>
      </dgm:t>
    </dgm:pt>
    <dgm:pt modelId="{56092E89-2C14-4DCC-B959-030216D82906}" type="parTrans" cxnId="{AC5B1F96-5CDA-4931-BD99-58C5DC5E3019}">
      <dgm:prSet/>
      <dgm:spPr/>
      <dgm:t>
        <a:bodyPr/>
        <a:lstStyle/>
        <a:p>
          <a:endParaRPr lang="en-US"/>
        </a:p>
      </dgm:t>
    </dgm:pt>
    <dgm:pt modelId="{2DAAAF55-1576-4AB5-A812-92D3DF5BAFB3}" type="sibTrans" cxnId="{AC5B1F96-5CDA-4931-BD99-58C5DC5E3019}">
      <dgm:prSet/>
      <dgm:spPr/>
      <dgm:t>
        <a:bodyPr/>
        <a:lstStyle/>
        <a:p>
          <a:endParaRPr lang="en-US"/>
        </a:p>
      </dgm:t>
    </dgm:pt>
    <dgm:pt modelId="{6C283C9A-0DBB-4E91-A503-B9FF9111255E}">
      <dgm:prSet phldrT="[Text]"/>
      <dgm:spPr/>
      <dgm:t>
        <a:bodyPr/>
        <a:lstStyle/>
        <a:p>
          <a:r>
            <a:rPr lang="en-US" dirty="0"/>
            <a:t>Approval</a:t>
          </a:r>
        </a:p>
      </dgm:t>
    </dgm:pt>
    <dgm:pt modelId="{F12EBE42-4A82-4A4E-B889-05E1719B180C}" type="parTrans" cxnId="{B94E35DD-4AAB-4CD3-A56A-9A504DE5E2C6}">
      <dgm:prSet/>
      <dgm:spPr/>
      <dgm:t>
        <a:bodyPr/>
        <a:lstStyle/>
        <a:p>
          <a:endParaRPr lang="en-US"/>
        </a:p>
      </dgm:t>
    </dgm:pt>
    <dgm:pt modelId="{99E07666-F7BB-4EE7-840F-A31F4AFCBCE2}" type="sibTrans" cxnId="{B94E35DD-4AAB-4CD3-A56A-9A504DE5E2C6}">
      <dgm:prSet/>
      <dgm:spPr/>
      <dgm:t>
        <a:bodyPr/>
        <a:lstStyle/>
        <a:p>
          <a:endParaRPr lang="en-US"/>
        </a:p>
      </dgm:t>
    </dgm:pt>
    <dgm:pt modelId="{DDEA84E8-47F9-44B1-B0A9-06F97F47A44F}">
      <dgm:prSet phldrT="[Text]"/>
      <dgm:spPr/>
      <dgm:t>
        <a:bodyPr/>
        <a:lstStyle/>
        <a:p>
          <a:r>
            <a:rPr lang="en-US" dirty="0"/>
            <a:t>Publication</a:t>
          </a:r>
        </a:p>
      </dgm:t>
    </dgm:pt>
    <dgm:pt modelId="{D2552F5A-54E9-4BA8-A5C1-880CEF4BA106}" type="parTrans" cxnId="{E3ABF9D1-029F-4EE2-ACA5-C6E2B6CEB2B5}">
      <dgm:prSet/>
      <dgm:spPr/>
      <dgm:t>
        <a:bodyPr/>
        <a:lstStyle/>
        <a:p>
          <a:endParaRPr lang="en-US"/>
        </a:p>
      </dgm:t>
    </dgm:pt>
    <dgm:pt modelId="{A981830F-14C7-45EA-992D-26977031BF01}" type="sibTrans" cxnId="{E3ABF9D1-029F-4EE2-ACA5-C6E2B6CEB2B5}">
      <dgm:prSet/>
      <dgm:spPr/>
      <dgm:t>
        <a:bodyPr/>
        <a:lstStyle/>
        <a:p>
          <a:endParaRPr lang="en-US"/>
        </a:p>
      </dgm:t>
    </dgm:pt>
    <dgm:pt modelId="{16299573-AA63-4445-B88A-BCFD5E74107D}">
      <dgm:prSet phldrT="[Text]"/>
      <dgm:spPr/>
      <dgm:t>
        <a:bodyPr/>
        <a:lstStyle/>
        <a:p>
          <a:r>
            <a:rPr lang="en-US" dirty="0"/>
            <a:t>Preliminary </a:t>
          </a:r>
        </a:p>
      </dgm:t>
    </dgm:pt>
    <dgm:pt modelId="{BB35E3D5-F62C-478A-9A3F-9368423D3EB7}" type="parTrans" cxnId="{2A3089F0-F853-4CB6-B9CD-F1A1EC8EB2EF}">
      <dgm:prSet/>
      <dgm:spPr>
        <a:solidFill>
          <a:schemeClr val="bg1"/>
        </a:solidFill>
        <a:ln>
          <a:solidFill>
            <a:schemeClr val="bg1"/>
          </a:solidFill>
        </a:ln>
      </dgm:spPr>
      <dgm:t>
        <a:bodyPr/>
        <a:lstStyle/>
        <a:p>
          <a:endParaRPr lang="en-US"/>
        </a:p>
      </dgm:t>
    </dgm:pt>
    <dgm:pt modelId="{166BC082-4AA1-4D90-BA19-64645A26CA69}" type="sibTrans" cxnId="{2A3089F0-F853-4CB6-B9CD-F1A1EC8EB2EF}">
      <dgm:prSet/>
      <dgm:spPr/>
      <dgm:t>
        <a:bodyPr/>
        <a:lstStyle/>
        <a:p>
          <a:endParaRPr lang="en-US"/>
        </a:p>
      </dgm:t>
    </dgm:pt>
    <dgm:pt modelId="{EF3A6280-50FA-4E8F-A8B2-7E2A5F8DFBCA}">
      <dgm:prSet phldrT="[Text]"/>
      <dgm:spPr/>
      <dgm:t>
        <a:bodyPr/>
        <a:lstStyle/>
        <a:p>
          <a:r>
            <a:rPr lang="en-US" dirty="0"/>
            <a:t>Preliminary Work Item (PWI)</a:t>
          </a:r>
        </a:p>
      </dgm:t>
    </dgm:pt>
    <dgm:pt modelId="{B0CD5542-28C0-4645-BE0F-572F7341BB37}" type="parTrans" cxnId="{5EBB884B-BDD5-4838-8C40-A86375FBAE7B}">
      <dgm:prSet/>
      <dgm:spPr>
        <a:solidFill>
          <a:schemeClr val="bg1"/>
        </a:solidFill>
        <a:ln>
          <a:solidFill>
            <a:schemeClr val="bg1"/>
          </a:solidFill>
        </a:ln>
      </dgm:spPr>
      <dgm:t>
        <a:bodyPr/>
        <a:lstStyle/>
        <a:p>
          <a:endParaRPr lang="en-US"/>
        </a:p>
      </dgm:t>
    </dgm:pt>
    <dgm:pt modelId="{F7373FE6-97AD-4987-81E9-ABC1C37B1ACF}" type="sibTrans" cxnId="{5EBB884B-BDD5-4838-8C40-A86375FBAE7B}">
      <dgm:prSet/>
      <dgm:spPr/>
      <dgm:t>
        <a:bodyPr/>
        <a:lstStyle/>
        <a:p>
          <a:endParaRPr lang="en-US"/>
        </a:p>
      </dgm:t>
    </dgm:pt>
    <dgm:pt modelId="{B65D8FE3-A5C4-4CAB-B4DE-79DAE15FE909}" type="pres">
      <dgm:prSet presAssocID="{6C55CCBF-2B7D-4DD7-8766-27315D618BB0}" presName="Name0" presStyleCnt="0">
        <dgm:presLayoutVars>
          <dgm:dir/>
          <dgm:animLvl val="lvl"/>
          <dgm:resizeHandles val="exact"/>
        </dgm:presLayoutVars>
      </dgm:prSet>
      <dgm:spPr/>
      <dgm:t>
        <a:bodyPr/>
        <a:lstStyle/>
        <a:p>
          <a:endParaRPr lang="en-US"/>
        </a:p>
      </dgm:t>
    </dgm:pt>
    <dgm:pt modelId="{B04D1CF3-377A-4DCA-9900-BEBF42EB08F0}" type="pres">
      <dgm:prSet presAssocID="{209FE087-AA19-4750-9D98-F1121C40EC8F}" presName="vertFlow" presStyleCnt="0"/>
      <dgm:spPr/>
    </dgm:pt>
    <dgm:pt modelId="{8389C895-BCE3-4A77-8F2F-CF6C5D21EEEF}" type="pres">
      <dgm:prSet presAssocID="{209FE087-AA19-4750-9D98-F1121C40EC8F}" presName="header" presStyleLbl="node1" presStyleIdx="0" presStyleCnt="2" custScaleX="114990"/>
      <dgm:spPr/>
      <dgm:t>
        <a:bodyPr/>
        <a:lstStyle/>
        <a:p>
          <a:endParaRPr lang="en-US"/>
        </a:p>
      </dgm:t>
    </dgm:pt>
    <dgm:pt modelId="{95C65800-42CD-4C62-8F0C-7A894F8CF3EF}" type="pres">
      <dgm:prSet presAssocID="{BB35E3D5-F62C-478A-9A3F-9368423D3EB7}" presName="parTrans" presStyleLbl="sibTrans2D1" presStyleIdx="0" presStyleCnt="14"/>
      <dgm:spPr/>
      <dgm:t>
        <a:bodyPr/>
        <a:lstStyle/>
        <a:p>
          <a:endParaRPr lang="en-US"/>
        </a:p>
      </dgm:t>
    </dgm:pt>
    <dgm:pt modelId="{F1A82B00-DC2C-4063-B179-32F36146F374}" type="pres">
      <dgm:prSet presAssocID="{16299573-AA63-4445-B88A-BCFD5E74107D}" presName="child" presStyleLbl="alignAccFollowNode1" presStyleIdx="0" presStyleCnt="14">
        <dgm:presLayoutVars>
          <dgm:chMax val="0"/>
          <dgm:bulletEnabled val="1"/>
        </dgm:presLayoutVars>
      </dgm:prSet>
      <dgm:spPr/>
      <dgm:t>
        <a:bodyPr/>
        <a:lstStyle/>
        <a:p>
          <a:endParaRPr lang="en-US"/>
        </a:p>
      </dgm:t>
    </dgm:pt>
    <dgm:pt modelId="{F10C5801-D910-42AA-BD10-8975A9500FDE}" type="pres">
      <dgm:prSet presAssocID="{166BC082-4AA1-4D90-BA19-64645A26CA69}" presName="sibTrans" presStyleLbl="sibTrans2D1" presStyleIdx="1" presStyleCnt="14"/>
      <dgm:spPr/>
      <dgm:t>
        <a:bodyPr/>
        <a:lstStyle/>
        <a:p>
          <a:endParaRPr lang="en-US"/>
        </a:p>
      </dgm:t>
    </dgm:pt>
    <dgm:pt modelId="{FB318A38-5383-4FFB-B366-80C529A5AF2A}" type="pres">
      <dgm:prSet presAssocID="{8C2AAE39-ECCF-47F5-A8D3-E35D26DAD7E2}" presName="child" presStyleLbl="alignAccFollowNode1" presStyleIdx="1" presStyleCnt="14">
        <dgm:presLayoutVars>
          <dgm:chMax val="0"/>
          <dgm:bulletEnabled val="1"/>
        </dgm:presLayoutVars>
      </dgm:prSet>
      <dgm:spPr/>
      <dgm:t>
        <a:bodyPr/>
        <a:lstStyle/>
        <a:p>
          <a:endParaRPr lang="en-US"/>
        </a:p>
      </dgm:t>
    </dgm:pt>
    <dgm:pt modelId="{EC4FE729-922B-4C37-AE39-3B56F9AFC192}" type="pres">
      <dgm:prSet presAssocID="{537C60A8-D3BC-41B1-B19C-698E17040A26}" presName="sibTrans" presStyleLbl="sibTrans2D1" presStyleIdx="2" presStyleCnt="14"/>
      <dgm:spPr/>
      <dgm:t>
        <a:bodyPr/>
        <a:lstStyle/>
        <a:p>
          <a:endParaRPr lang="en-US"/>
        </a:p>
      </dgm:t>
    </dgm:pt>
    <dgm:pt modelId="{E7D85C40-46C9-4EA1-A2F1-221866C25E24}" type="pres">
      <dgm:prSet presAssocID="{96D2D33F-24CC-4E21-807E-9EDE5D51F478}" presName="child" presStyleLbl="alignAccFollowNode1" presStyleIdx="2" presStyleCnt="14">
        <dgm:presLayoutVars>
          <dgm:chMax val="0"/>
          <dgm:bulletEnabled val="1"/>
        </dgm:presLayoutVars>
      </dgm:prSet>
      <dgm:spPr/>
      <dgm:t>
        <a:bodyPr/>
        <a:lstStyle/>
        <a:p>
          <a:endParaRPr lang="en-US"/>
        </a:p>
      </dgm:t>
    </dgm:pt>
    <dgm:pt modelId="{D2B9DCB3-7564-4738-B131-EA1DB12A486A}" type="pres">
      <dgm:prSet presAssocID="{AE6DD63C-808D-4EE1-AAA2-73932DD28790}" presName="sibTrans" presStyleLbl="sibTrans2D1" presStyleIdx="3" presStyleCnt="14"/>
      <dgm:spPr/>
      <dgm:t>
        <a:bodyPr/>
        <a:lstStyle/>
        <a:p>
          <a:endParaRPr lang="en-US"/>
        </a:p>
      </dgm:t>
    </dgm:pt>
    <dgm:pt modelId="{B9A6D959-9831-453E-BC99-F652846A009D}" type="pres">
      <dgm:prSet presAssocID="{B203350C-4C77-4DF4-B4C9-F635E4BCBCCD}" presName="child" presStyleLbl="alignAccFollowNode1" presStyleIdx="3" presStyleCnt="14">
        <dgm:presLayoutVars>
          <dgm:chMax val="0"/>
          <dgm:bulletEnabled val="1"/>
        </dgm:presLayoutVars>
      </dgm:prSet>
      <dgm:spPr/>
      <dgm:t>
        <a:bodyPr/>
        <a:lstStyle/>
        <a:p>
          <a:endParaRPr lang="en-US"/>
        </a:p>
      </dgm:t>
    </dgm:pt>
    <dgm:pt modelId="{B6C81DB4-E3D0-4277-A074-4B2485EAB87A}" type="pres">
      <dgm:prSet presAssocID="{57ED137B-0890-4A3B-B32C-EF69E615421D}" presName="sibTrans" presStyleLbl="sibTrans2D1" presStyleIdx="4" presStyleCnt="14"/>
      <dgm:spPr/>
      <dgm:t>
        <a:bodyPr/>
        <a:lstStyle/>
        <a:p>
          <a:endParaRPr lang="en-US"/>
        </a:p>
      </dgm:t>
    </dgm:pt>
    <dgm:pt modelId="{A6170ACA-00E3-41FA-A0F0-F1F04D7EA437}" type="pres">
      <dgm:prSet presAssocID="{17C18617-6316-441E-9787-B6F2C23050D7}" presName="child" presStyleLbl="alignAccFollowNode1" presStyleIdx="4" presStyleCnt="14">
        <dgm:presLayoutVars>
          <dgm:chMax val="0"/>
          <dgm:bulletEnabled val="1"/>
        </dgm:presLayoutVars>
      </dgm:prSet>
      <dgm:spPr/>
      <dgm:t>
        <a:bodyPr/>
        <a:lstStyle/>
        <a:p>
          <a:endParaRPr lang="en-US"/>
        </a:p>
      </dgm:t>
    </dgm:pt>
    <dgm:pt modelId="{B85C0B25-ADBD-4791-AD18-74F659E43F1A}" type="pres">
      <dgm:prSet presAssocID="{2DAAAF55-1576-4AB5-A812-92D3DF5BAFB3}" presName="sibTrans" presStyleLbl="sibTrans2D1" presStyleIdx="5" presStyleCnt="14"/>
      <dgm:spPr/>
      <dgm:t>
        <a:bodyPr/>
        <a:lstStyle/>
        <a:p>
          <a:endParaRPr lang="en-US"/>
        </a:p>
      </dgm:t>
    </dgm:pt>
    <dgm:pt modelId="{41542D2C-CABF-461E-A6DC-2F4EC789F6DB}" type="pres">
      <dgm:prSet presAssocID="{6C283C9A-0DBB-4E91-A503-B9FF9111255E}" presName="child" presStyleLbl="alignAccFollowNode1" presStyleIdx="5" presStyleCnt="14">
        <dgm:presLayoutVars>
          <dgm:chMax val="0"/>
          <dgm:bulletEnabled val="1"/>
        </dgm:presLayoutVars>
      </dgm:prSet>
      <dgm:spPr/>
      <dgm:t>
        <a:bodyPr/>
        <a:lstStyle/>
        <a:p>
          <a:endParaRPr lang="en-US"/>
        </a:p>
      </dgm:t>
    </dgm:pt>
    <dgm:pt modelId="{FA8206F6-2CF9-4309-ABE3-F1A90D3939DC}" type="pres">
      <dgm:prSet presAssocID="{99E07666-F7BB-4EE7-840F-A31F4AFCBCE2}" presName="sibTrans" presStyleLbl="sibTrans2D1" presStyleIdx="6" presStyleCnt="14"/>
      <dgm:spPr/>
      <dgm:t>
        <a:bodyPr/>
        <a:lstStyle/>
        <a:p>
          <a:endParaRPr lang="en-US"/>
        </a:p>
      </dgm:t>
    </dgm:pt>
    <dgm:pt modelId="{C4B553E2-D76D-49D0-A3C0-E1AAD6FF3061}" type="pres">
      <dgm:prSet presAssocID="{DDEA84E8-47F9-44B1-B0A9-06F97F47A44F}" presName="child" presStyleLbl="alignAccFollowNode1" presStyleIdx="6" presStyleCnt="14">
        <dgm:presLayoutVars>
          <dgm:chMax val="0"/>
          <dgm:bulletEnabled val="1"/>
        </dgm:presLayoutVars>
      </dgm:prSet>
      <dgm:spPr/>
      <dgm:t>
        <a:bodyPr/>
        <a:lstStyle/>
        <a:p>
          <a:endParaRPr lang="en-US"/>
        </a:p>
      </dgm:t>
    </dgm:pt>
    <dgm:pt modelId="{C67F1E59-CB2C-4225-9BC9-8610935C5CE5}" type="pres">
      <dgm:prSet presAssocID="{209FE087-AA19-4750-9D98-F1121C40EC8F}" presName="hSp" presStyleCnt="0"/>
      <dgm:spPr/>
    </dgm:pt>
    <dgm:pt modelId="{09EBA125-59D0-41A1-B122-60F844CC2B76}" type="pres">
      <dgm:prSet presAssocID="{D95E0414-22BF-489D-B158-F6F8FC773481}" presName="vertFlow" presStyleCnt="0"/>
      <dgm:spPr/>
    </dgm:pt>
    <dgm:pt modelId="{734F6B0F-D9C9-4697-95FB-CDBE877A9AAC}" type="pres">
      <dgm:prSet presAssocID="{D95E0414-22BF-489D-B158-F6F8FC773481}" presName="header" presStyleLbl="node1" presStyleIdx="1" presStyleCnt="2" custScaleX="114990"/>
      <dgm:spPr/>
      <dgm:t>
        <a:bodyPr/>
        <a:lstStyle/>
        <a:p>
          <a:endParaRPr lang="en-US"/>
        </a:p>
      </dgm:t>
    </dgm:pt>
    <dgm:pt modelId="{39A0791C-6485-41F7-BED8-7C93C6F36E32}" type="pres">
      <dgm:prSet presAssocID="{B0CD5542-28C0-4645-BE0F-572F7341BB37}" presName="parTrans" presStyleLbl="sibTrans2D1" presStyleIdx="7" presStyleCnt="14"/>
      <dgm:spPr/>
      <dgm:t>
        <a:bodyPr/>
        <a:lstStyle/>
        <a:p>
          <a:endParaRPr lang="en-US"/>
        </a:p>
      </dgm:t>
    </dgm:pt>
    <dgm:pt modelId="{35945DE0-7671-4344-BFAA-6CBC2EC3276B}" type="pres">
      <dgm:prSet presAssocID="{EF3A6280-50FA-4E8F-A8B2-7E2A5F8DFBCA}" presName="child" presStyleLbl="alignAccFollowNode1" presStyleIdx="7" presStyleCnt="14">
        <dgm:presLayoutVars>
          <dgm:chMax val="0"/>
          <dgm:bulletEnabled val="1"/>
        </dgm:presLayoutVars>
      </dgm:prSet>
      <dgm:spPr/>
      <dgm:t>
        <a:bodyPr/>
        <a:lstStyle/>
        <a:p>
          <a:endParaRPr lang="en-US"/>
        </a:p>
      </dgm:t>
    </dgm:pt>
    <dgm:pt modelId="{F8BB6ED1-BA6B-4476-85E9-45E0B4559880}" type="pres">
      <dgm:prSet presAssocID="{F7373FE6-97AD-4987-81E9-ABC1C37B1ACF}" presName="sibTrans" presStyleLbl="sibTrans2D1" presStyleIdx="8" presStyleCnt="14"/>
      <dgm:spPr/>
      <dgm:t>
        <a:bodyPr/>
        <a:lstStyle/>
        <a:p>
          <a:endParaRPr lang="en-US"/>
        </a:p>
      </dgm:t>
    </dgm:pt>
    <dgm:pt modelId="{42DA263E-781C-45C9-B3FE-3C826289BF53}" type="pres">
      <dgm:prSet presAssocID="{CA8B418B-B473-4BA2-AE53-C2BA77FBE6B1}" presName="child" presStyleLbl="alignAccFollowNode1" presStyleIdx="8" presStyleCnt="14">
        <dgm:presLayoutVars>
          <dgm:chMax val="0"/>
          <dgm:bulletEnabled val="1"/>
        </dgm:presLayoutVars>
      </dgm:prSet>
      <dgm:spPr/>
      <dgm:t>
        <a:bodyPr/>
        <a:lstStyle/>
        <a:p>
          <a:endParaRPr lang="en-US"/>
        </a:p>
      </dgm:t>
    </dgm:pt>
    <dgm:pt modelId="{4C6281F8-C43A-4576-9EAA-808A72D2C2DD}" type="pres">
      <dgm:prSet presAssocID="{4814CA94-7651-44BE-BB67-93EE39AFDF2B}" presName="sibTrans" presStyleLbl="sibTrans2D1" presStyleIdx="9" presStyleCnt="14"/>
      <dgm:spPr/>
      <dgm:t>
        <a:bodyPr/>
        <a:lstStyle/>
        <a:p>
          <a:endParaRPr lang="en-US"/>
        </a:p>
      </dgm:t>
    </dgm:pt>
    <dgm:pt modelId="{0CBB0143-4FD8-4040-8677-AEAA1703DB6F}" type="pres">
      <dgm:prSet presAssocID="{05A35B7B-7B2D-48BE-BECC-12F185EDE863}" presName="child" presStyleLbl="alignAccFollowNode1" presStyleIdx="9" presStyleCnt="14">
        <dgm:presLayoutVars>
          <dgm:chMax val="0"/>
          <dgm:bulletEnabled val="1"/>
        </dgm:presLayoutVars>
      </dgm:prSet>
      <dgm:spPr/>
      <dgm:t>
        <a:bodyPr/>
        <a:lstStyle/>
        <a:p>
          <a:endParaRPr lang="en-US"/>
        </a:p>
      </dgm:t>
    </dgm:pt>
    <dgm:pt modelId="{A1DE1C7E-4288-483B-AC4C-FE83391ED88D}" type="pres">
      <dgm:prSet presAssocID="{E501E739-94A4-46CD-BD52-D85BCD1BBD4E}" presName="sibTrans" presStyleLbl="sibTrans2D1" presStyleIdx="10" presStyleCnt="14"/>
      <dgm:spPr/>
      <dgm:t>
        <a:bodyPr/>
        <a:lstStyle/>
        <a:p>
          <a:endParaRPr lang="en-US"/>
        </a:p>
      </dgm:t>
    </dgm:pt>
    <dgm:pt modelId="{24F27B99-6CD3-4547-9BB5-EAE5C4665B93}" type="pres">
      <dgm:prSet presAssocID="{B2EBE2C1-2669-4042-8964-56A2E70FDA5E}" presName="child" presStyleLbl="alignAccFollowNode1" presStyleIdx="10" presStyleCnt="14">
        <dgm:presLayoutVars>
          <dgm:chMax val="0"/>
          <dgm:bulletEnabled val="1"/>
        </dgm:presLayoutVars>
      </dgm:prSet>
      <dgm:spPr/>
      <dgm:t>
        <a:bodyPr/>
        <a:lstStyle/>
        <a:p>
          <a:endParaRPr lang="en-US"/>
        </a:p>
      </dgm:t>
    </dgm:pt>
    <dgm:pt modelId="{2389B852-1C91-4A54-8359-4A4819AC0308}" type="pres">
      <dgm:prSet presAssocID="{0DD629EA-8239-4BC6-82D0-8821E05DD50C}" presName="sibTrans" presStyleLbl="sibTrans2D1" presStyleIdx="11" presStyleCnt="14"/>
      <dgm:spPr/>
      <dgm:t>
        <a:bodyPr/>
        <a:lstStyle/>
        <a:p>
          <a:endParaRPr lang="en-US"/>
        </a:p>
      </dgm:t>
    </dgm:pt>
    <dgm:pt modelId="{DB5D5039-E872-4294-83B6-29E641FDD8F2}" type="pres">
      <dgm:prSet presAssocID="{4E6BB637-716A-4DC4-A719-8020F520EF0F}" presName="child" presStyleLbl="alignAccFollowNode1" presStyleIdx="11" presStyleCnt="14">
        <dgm:presLayoutVars>
          <dgm:chMax val="0"/>
          <dgm:bulletEnabled val="1"/>
        </dgm:presLayoutVars>
      </dgm:prSet>
      <dgm:spPr/>
      <dgm:t>
        <a:bodyPr/>
        <a:lstStyle/>
        <a:p>
          <a:endParaRPr lang="en-US"/>
        </a:p>
      </dgm:t>
    </dgm:pt>
    <dgm:pt modelId="{2089B9D7-AEA3-411A-8614-AA272BE35A63}" type="pres">
      <dgm:prSet presAssocID="{3DC34E2B-DCB9-4F95-8D39-361738A1EB7D}" presName="sibTrans" presStyleLbl="sibTrans2D1" presStyleIdx="12" presStyleCnt="14"/>
      <dgm:spPr/>
      <dgm:t>
        <a:bodyPr/>
        <a:lstStyle/>
        <a:p>
          <a:endParaRPr lang="en-US"/>
        </a:p>
      </dgm:t>
    </dgm:pt>
    <dgm:pt modelId="{4F0D2CF3-95FD-427A-B564-A004960E06FD}" type="pres">
      <dgm:prSet presAssocID="{E53A8536-BF09-42E6-88C2-6EFB6A24507F}" presName="child" presStyleLbl="alignAccFollowNode1" presStyleIdx="12" presStyleCnt="14">
        <dgm:presLayoutVars>
          <dgm:chMax val="0"/>
          <dgm:bulletEnabled val="1"/>
        </dgm:presLayoutVars>
      </dgm:prSet>
      <dgm:spPr/>
      <dgm:t>
        <a:bodyPr/>
        <a:lstStyle/>
        <a:p>
          <a:endParaRPr lang="en-US"/>
        </a:p>
      </dgm:t>
    </dgm:pt>
    <dgm:pt modelId="{02487403-2CE8-484A-8703-1AAED69BA4AF}" type="pres">
      <dgm:prSet presAssocID="{1DF61331-C265-4361-BF44-FFD22842C1E8}" presName="sibTrans" presStyleLbl="sibTrans2D1" presStyleIdx="13" presStyleCnt="14"/>
      <dgm:spPr/>
      <dgm:t>
        <a:bodyPr/>
        <a:lstStyle/>
        <a:p>
          <a:endParaRPr lang="en-US"/>
        </a:p>
      </dgm:t>
    </dgm:pt>
    <dgm:pt modelId="{6C652E46-4303-4F99-9AC6-E441D38BC8E7}" type="pres">
      <dgm:prSet presAssocID="{DD90A924-6D6C-445E-B738-2BCA1FB93299}" presName="child" presStyleLbl="alignAccFollowNode1" presStyleIdx="13" presStyleCnt="14">
        <dgm:presLayoutVars>
          <dgm:chMax val="0"/>
          <dgm:bulletEnabled val="1"/>
        </dgm:presLayoutVars>
      </dgm:prSet>
      <dgm:spPr/>
      <dgm:t>
        <a:bodyPr/>
        <a:lstStyle/>
        <a:p>
          <a:endParaRPr lang="en-US"/>
        </a:p>
      </dgm:t>
    </dgm:pt>
  </dgm:ptLst>
  <dgm:cxnLst>
    <dgm:cxn modelId="{6EE1B3E7-052D-4305-89A1-C7085ABAAE0E}" type="presOf" srcId="{57ED137B-0890-4A3B-B32C-EF69E615421D}" destId="{B6C81DB4-E3D0-4277-A074-4B2485EAB87A}" srcOrd="0" destOrd="0" presId="urn:microsoft.com/office/officeart/2005/8/layout/lProcess1"/>
    <dgm:cxn modelId="{CB05D1E0-07D9-44A1-9FE0-4B8FBFE8BAD8}" type="presOf" srcId="{16299573-AA63-4445-B88A-BCFD5E74107D}" destId="{F1A82B00-DC2C-4063-B179-32F36146F374}" srcOrd="0" destOrd="0" presId="urn:microsoft.com/office/officeart/2005/8/layout/lProcess1"/>
    <dgm:cxn modelId="{6FFB430F-1D4A-468B-86C6-AE3255431A03}" type="presOf" srcId="{2DAAAF55-1576-4AB5-A812-92D3DF5BAFB3}" destId="{B85C0B25-ADBD-4791-AD18-74F659E43F1A}" srcOrd="0" destOrd="0" presId="urn:microsoft.com/office/officeart/2005/8/layout/lProcess1"/>
    <dgm:cxn modelId="{B2A16A04-19A6-4584-81C9-E6B6C13EF245}" type="presOf" srcId="{537C60A8-D3BC-41B1-B19C-698E17040A26}" destId="{EC4FE729-922B-4C37-AE39-3B56F9AFC192}" srcOrd="0" destOrd="0" presId="urn:microsoft.com/office/officeart/2005/8/layout/lProcess1"/>
    <dgm:cxn modelId="{CD2B9BDE-0BAC-468C-BD24-2879C6B769E5}" type="presOf" srcId="{EF3A6280-50FA-4E8F-A8B2-7E2A5F8DFBCA}" destId="{35945DE0-7671-4344-BFAA-6CBC2EC3276B}" srcOrd="0" destOrd="0" presId="urn:microsoft.com/office/officeart/2005/8/layout/lProcess1"/>
    <dgm:cxn modelId="{65D5112A-32F8-44CA-9AE8-5B8EDE39139F}" type="presOf" srcId="{99E07666-F7BB-4EE7-840F-A31F4AFCBCE2}" destId="{FA8206F6-2CF9-4309-ABE3-F1A90D3939DC}" srcOrd="0" destOrd="0" presId="urn:microsoft.com/office/officeart/2005/8/layout/lProcess1"/>
    <dgm:cxn modelId="{06E17BD9-F17B-4871-93DA-C4E51A33B48B}" type="presOf" srcId="{DD90A924-6D6C-445E-B738-2BCA1FB93299}" destId="{6C652E46-4303-4F99-9AC6-E441D38BC8E7}" srcOrd="0" destOrd="0" presId="urn:microsoft.com/office/officeart/2005/8/layout/lProcess1"/>
    <dgm:cxn modelId="{E3ABF9D1-029F-4EE2-ACA5-C6E2B6CEB2B5}" srcId="{209FE087-AA19-4750-9D98-F1121C40EC8F}" destId="{DDEA84E8-47F9-44B1-B0A9-06F97F47A44F}" srcOrd="6" destOrd="0" parTransId="{D2552F5A-54E9-4BA8-A5C1-880CEF4BA106}" sibTransId="{A981830F-14C7-45EA-992D-26977031BF01}"/>
    <dgm:cxn modelId="{8AEB4E41-C316-4F16-AEEE-E9F169B18CB3}" srcId="{6C55CCBF-2B7D-4DD7-8766-27315D618BB0}" destId="{D95E0414-22BF-489D-B158-F6F8FC773481}" srcOrd="1" destOrd="0" parTransId="{278AD204-0E3E-47D1-B8B8-F3A4F7D96B31}" sibTransId="{24852592-13A6-4F01-8C03-AC0063C3E8E9}"/>
    <dgm:cxn modelId="{C802056C-AE68-4CC8-AC9F-A451DFB4178A}" type="presOf" srcId="{DDEA84E8-47F9-44B1-B0A9-06F97F47A44F}" destId="{C4B553E2-D76D-49D0-A3C0-E1AAD6FF3061}" srcOrd="0" destOrd="0" presId="urn:microsoft.com/office/officeart/2005/8/layout/lProcess1"/>
    <dgm:cxn modelId="{C1621350-D478-4A38-B4B3-9561342C7921}" type="presOf" srcId="{05A35B7B-7B2D-48BE-BECC-12F185EDE863}" destId="{0CBB0143-4FD8-4040-8677-AEAA1703DB6F}" srcOrd="0" destOrd="0" presId="urn:microsoft.com/office/officeart/2005/8/layout/lProcess1"/>
    <dgm:cxn modelId="{FF2E28FA-45D7-45CD-BB95-B0983DC98D81}" type="presOf" srcId="{B2EBE2C1-2669-4042-8964-56A2E70FDA5E}" destId="{24F27B99-6CD3-4547-9BB5-EAE5C4665B93}" srcOrd="0" destOrd="0" presId="urn:microsoft.com/office/officeart/2005/8/layout/lProcess1"/>
    <dgm:cxn modelId="{214B1C89-48B9-42F9-8117-F4FF9EC8006B}" srcId="{6C55CCBF-2B7D-4DD7-8766-27315D618BB0}" destId="{209FE087-AA19-4750-9D98-F1121C40EC8F}" srcOrd="0" destOrd="0" parTransId="{74BB1695-E194-4023-B086-D8F33EF1B06C}" sibTransId="{952035A1-940D-47D8-8CEE-0AECD073EC1C}"/>
    <dgm:cxn modelId="{90441EF2-5817-4F86-967D-A376FB04CCD5}" type="presOf" srcId="{8C2AAE39-ECCF-47F5-A8D3-E35D26DAD7E2}" destId="{FB318A38-5383-4FFB-B366-80C529A5AF2A}" srcOrd="0" destOrd="0" presId="urn:microsoft.com/office/officeart/2005/8/layout/lProcess1"/>
    <dgm:cxn modelId="{4A642692-3377-4BC0-8D5B-986B54A99A7A}" srcId="{209FE087-AA19-4750-9D98-F1121C40EC8F}" destId="{8C2AAE39-ECCF-47F5-A8D3-E35D26DAD7E2}" srcOrd="1" destOrd="0" parTransId="{056C01C3-00AD-4A9A-915E-D50A72C95485}" sibTransId="{537C60A8-D3BC-41B1-B19C-698E17040A26}"/>
    <dgm:cxn modelId="{380F960E-0B17-48D2-B093-946A8CBFAE25}" type="presOf" srcId="{B203350C-4C77-4DF4-B4C9-F635E4BCBCCD}" destId="{B9A6D959-9831-453E-BC99-F652846A009D}" srcOrd="0" destOrd="0" presId="urn:microsoft.com/office/officeart/2005/8/layout/lProcess1"/>
    <dgm:cxn modelId="{30538433-87C1-4D20-B66E-5E7A1B24FC4C}" srcId="{D95E0414-22BF-489D-B158-F6F8FC773481}" destId="{05A35B7B-7B2D-48BE-BECC-12F185EDE863}" srcOrd="2" destOrd="0" parTransId="{08719A2A-C6E0-497D-94A8-2D551C002F0A}" sibTransId="{E501E739-94A4-46CD-BD52-D85BCD1BBD4E}"/>
    <dgm:cxn modelId="{DFF6B004-60EF-4EBB-B66A-561178EF9BA3}" srcId="{D95E0414-22BF-489D-B158-F6F8FC773481}" destId="{DD90A924-6D6C-445E-B738-2BCA1FB93299}" srcOrd="6" destOrd="0" parTransId="{CF7CB0BE-81F5-49FF-BE68-82124AB88CBD}" sibTransId="{1E7CADA8-9795-4AAF-9321-16D0CCCB05DC}"/>
    <dgm:cxn modelId="{FEB38BFE-CB29-49FB-AFF8-17C4C7E3AD49}" type="presOf" srcId="{166BC082-4AA1-4D90-BA19-64645A26CA69}" destId="{F10C5801-D910-42AA-BD10-8975A9500FDE}" srcOrd="0" destOrd="0" presId="urn:microsoft.com/office/officeart/2005/8/layout/lProcess1"/>
    <dgm:cxn modelId="{ED7E874F-65BB-4D08-BDD6-9C83B954A838}" srcId="{209FE087-AA19-4750-9D98-F1121C40EC8F}" destId="{B203350C-4C77-4DF4-B4C9-F635E4BCBCCD}" srcOrd="3" destOrd="0" parTransId="{350AFE43-8E1D-481C-BB92-3E98DAC630FF}" sibTransId="{57ED137B-0890-4A3B-B32C-EF69E615421D}"/>
    <dgm:cxn modelId="{3D24AFE7-4651-41D1-8BA2-5B4C05A84AB0}" type="presOf" srcId="{3DC34E2B-DCB9-4F95-8D39-361738A1EB7D}" destId="{2089B9D7-AEA3-411A-8614-AA272BE35A63}" srcOrd="0" destOrd="0" presId="urn:microsoft.com/office/officeart/2005/8/layout/lProcess1"/>
    <dgm:cxn modelId="{61D4906A-C85B-4DE1-866F-93FB9FC4C471}" type="presOf" srcId="{CA8B418B-B473-4BA2-AE53-C2BA77FBE6B1}" destId="{42DA263E-781C-45C9-B3FE-3C826289BF53}" srcOrd="0" destOrd="0" presId="urn:microsoft.com/office/officeart/2005/8/layout/lProcess1"/>
    <dgm:cxn modelId="{5882884A-7039-4BD5-A5B7-A88AF3955FA5}" type="presOf" srcId="{4814CA94-7651-44BE-BB67-93EE39AFDF2B}" destId="{4C6281F8-C43A-4576-9EAA-808A72D2C2DD}" srcOrd="0" destOrd="0" presId="urn:microsoft.com/office/officeart/2005/8/layout/lProcess1"/>
    <dgm:cxn modelId="{08B4587A-23D5-49DD-9EC1-BD7C8996FF8A}" type="presOf" srcId="{F7373FE6-97AD-4987-81E9-ABC1C37B1ACF}" destId="{F8BB6ED1-BA6B-4476-85E9-45E0B4559880}" srcOrd="0" destOrd="0" presId="urn:microsoft.com/office/officeart/2005/8/layout/lProcess1"/>
    <dgm:cxn modelId="{6785EF46-023C-40A2-821F-C8144135FE65}" type="presOf" srcId="{AE6DD63C-808D-4EE1-AAA2-73932DD28790}" destId="{D2B9DCB3-7564-4738-B131-EA1DB12A486A}" srcOrd="0" destOrd="0" presId="urn:microsoft.com/office/officeart/2005/8/layout/lProcess1"/>
    <dgm:cxn modelId="{6E023172-50D9-46C8-806D-2B95F73ABC6A}" type="presOf" srcId="{6C283C9A-0DBB-4E91-A503-B9FF9111255E}" destId="{41542D2C-CABF-461E-A6DC-2F4EC789F6DB}" srcOrd="0" destOrd="0" presId="urn:microsoft.com/office/officeart/2005/8/layout/lProcess1"/>
    <dgm:cxn modelId="{AC5B1F96-5CDA-4931-BD99-58C5DC5E3019}" srcId="{209FE087-AA19-4750-9D98-F1121C40EC8F}" destId="{17C18617-6316-441E-9787-B6F2C23050D7}" srcOrd="4" destOrd="0" parTransId="{56092E89-2C14-4DCC-B959-030216D82906}" sibTransId="{2DAAAF55-1576-4AB5-A812-92D3DF5BAFB3}"/>
    <dgm:cxn modelId="{40854172-962C-4F60-8DE4-36C26E066D86}" type="presOf" srcId="{6C55CCBF-2B7D-4DD7-8766-27315D618BB0}" destId="{B65D8FE3-A5C4-4CAB-B4DE-79DAE15FE909}" srcOrd="0" destOrd="0" presId="urn:microsoft.com/office/officeart/2005/8/layout/lProcess1"/>
    <dgm:cxn modelId="{A72043DA-5A22-4459-87BD-BA7BD9C2418F}" type="presOf" srcId="{E501E739-94A4-46CD-BD52-D85BCD1BBD4E}" destId="{A1DE1C7E-4288-483B-AC4C-FE83391ED88D}" srcOrd="0" destOrd="0" presId="urn:microsoft.com/office/officeart/2005/8/layout/lProcess1"/>
    <dgm:cxn modelId="{875ECCF8-73DC-477C-8464-B182DBA6D479}" srcId="{D95E0414-22BF-489D-B158-F6F8FC773481}" destId="{B2EBE2C1-2669-4042-8964-56A2E70FDA5E}" srcOrd="3" destOrd="0" parTransId="{5EE2DBC7-532E-49BC-96F1-B45E24293C06}" sibTransId="{0DD629EA-8239-4BC6-82D0-8821E05DD50C}"/>
    <dgm:cxn modelId="{5EBB884B-BDD5-4838-8C40-A86375FBAE7B}" srcId="{D95E0414-22BF-489D-B158-F6F8FC773481}" destId="{EF3A6280-50FA-4E8F-A8B2-7E2A5F8DFBCA}" srcOrd="0" destOrd="0" parTransId="{B0CD5542-28C0-4645-BE0F-572F7341BB37}" sibTransId="{F7373FE6-97AD-4987-81E9-ABC1C37B1ACF}"/>
    <dgm:cxn modelId="{2A3089F0-F853-4CB6-B9CD-F1A1EC8EB2EF}" srcId="{209FE087-AA19-4750-9D98-F1121C40EC8F}" destId="{16299573-AA63-4445-B88A-BCFD5E74107D}" srcOrd="0" destOrd="0" parTransId="{BB35E3D5-F62C-478A-9A3F-9368423D3EB7}" sibTransId="{166BC082-4AA1-4D90-BA19-64645A26CA69}"/>
    <dgm:cxn modelId="{399D66C9-A1AF-4AC0-BEB7-38DC82950462}" type="presOf" srcId="{209FE087-AA19-4750-9D98-F1121C40EC8F}" destId="{8389C895-BCE3-4A77-8F2F-CF6C5D21EEEF}" srcOrd="0" destOrd="0" presId="urn:microsoft.com/office/officeart/2005/8/layout/lProcess1"/>
    <dgm:cxn modelId="{883BC5BA-DFD3-45F0-8158-2463BB967368}" type="presOf" srcId="{1DF61331-C265-4361-BF44-FFD22842C1E8}" destId="{02487403-2CE8-484A-8703-1AAED69BA4AF}" srcOrd="0" destOrd="0" presId="urn:microsoft.com/office/officeart/2005/8/layout/lProcess1"/>
    <dgm:cxn modelId="{2C4100D9-A2A0-4CB5-A9D5-E1BE461E7A33}" type="presOf" srcId="{4E6BB637-716A-4DC4-A719-8020F520EF0F}" destId="{DB5D5039-E872-4294-83B6-29E641FDD8F2}" srcOrd="0" destOrd="0" presId="urn:microsoft.com/office/officeart/2005/8/layout/lProcess1"/>
    <dgm:cxn modelId="{1131AD73-4743-4F4F-AA58-B8120DA02820}" srcId="{D95E0414-22BF-489D-B158-F6F8FC773481}" destId="{CA8B418B-B473-4BA2-AE53-C2BA77FBE6B1}" srcOrd="1" destOrd="0" parTransId="{3E3463E8-2AAD-4676-8555-3B5E433E5903}" sibTransId="{4814CA94-7651-44BE-BB67-93EE39AFDF2B}"/>
    <dgm:cxn modelId="{188C6C35-6696-496F-B638-D1FE85CBAC99}" type="presOf" srcId="{0DD629EA-8239-4BC6-82D0-8821E05DD50C}" destId="{2389B852-1C91-4A54-8359-4A4819AC0308}" srcOrd="0" destOrd="0" presId="urn:microsoft.com/office/officeart/2005/8/layout/lProcess1"/>
    <dgm:cxn modelId="{B46621F1-CABB-476B-A119-20BD2F0DDF53}" type="presOf" srcId="{17C18617-6316-441E-9787-B6F2C23050D7}" destId="{A6170ACA-00E3-41FA-A0F0-F1F04D7EA437}" srcOrd="0" destOrd="0" presId="urn:microsoft.com/office/officeart/2005/8/layout/lProcess1"/>
    <dgm:cxn modelId="{CCC17AF4-1380-4B90-9FAA-8043E684E551}" srcId="{D95E0414-22BF-489D-B158-F6F8FC773481}" destId="{4E6BB637-716A-4DC4-A719-8020F520EF0F}" srcOrd="4" destOrd="0" parTransId="{7A0D7F6E-3983-4C19-8583-C37B785946D0}" sibTransId="{3DC34E2B-DCB9-4F95-8D39-361738A1EB7D}"/>
    <dgm:cxn modelId="{B94E35DD-4AAB-4CD3-A56A-9A504DE5E2C6}" srcId="{209FE087-AA19-4750-9D98-F1121C40EC8F}" destId="{6C283C9A-0DBB-4E91-A503-B9FF9111255E}" srcOrd="5" destOrd="0" parTransId="{F12EBE42-4A82-4A4E-B889-05E1719B180C}" sibTransId="{99E07666-F7BB-4EE7-840F-A31F4AFCBCE2}"/>
    <dgm:cxn modelId="{8E4FE43D-A4A9-42F5-9527-8048EC66BE00}" type="presOf" srcId="{E53A8536-BF09-42E6-88C2-6EFB6A24507F}" destId="{4F0D2CF3-95FD-427A-B564-A004960E06FD}" srcOrd="0" destOrd="0" presId="urn:microsoft.com/office/officeart/2005/8/layout/lProcess1"/>
    <dgm:cxn modelId="{7105295F-F00E-4CFE-9D6D-1DBF309EB589}" type="presOf" srcId="{BB35E3D5-F62C-478A-9A3F-9368423D3EB7}" destId="{95C65800-42CD-4C62-8F0C-7A894F8CF3EF}" srcOrd="0" destOrd="0" presId="urn:microsoft.com/office/officeart/2005/8/layout/lProcess1"/>
    <dgm:cxn modelId="{07D0A4A6-7CB6-4671-812D-18EB0DE6504E}" srcId="{D95E0414-22BF-489D-B158-F6F8FC773481}" destId="{E53A8536-BF09-42E6-88C2-6EFB6A24507F}" srcOrd="5" destOrd="0" parTransId="{4BE72978-56BA-4600-9F1B-AB14F8F78A98}" sibTransId="{1DF61331-C265-4361-BF44-FFD22842C1E8}"/>
    <dgm:cxn modelId="{6103935C-1054-4AAF-91C7-337BE1A93964}" type="presOf" srcId="{D95E0414-22BF-489D-B158-F6F8FC773481}" destId="{734F6B0F-D9C9-4697-95FB-CDBE877A9AAC}" srcOrd="0" destOrd="0" presId="urn:microsoft.com/office/officeart/2005/8/layout/lProcess1"/>
    <dgm:cxn modelId="{6F961F19-E3D1-4EE9-8852-5D4F398F2FDF}" type="presOf" srcId="{B0CD5542-28C0-4645-BE0F-572F7341BB37}" destId="{39A0791C-6485-41F7-BED8-7C93C6F36E32}" srcOrd="0" destOrd="0" presId="urn:microsoft.com/office/officeart/2005/8/layout/lProcess1"/>
    <dgm:cxn modelId="{9446FC11-C154-472E-A699-062F2ED30424}" srcId="{209FE087-AA19-4750-9D98-F1121C40EC8F}" destId="{96D2D33F-24CC-4E21-807E-9EDE5D51F478}" srcOrd="2" destOrd="0" parTransId="{944DECD9-9D08-451C-B9D8-2D0A41F5B055}" sibTransId="{AE6DD63C-808D-4EE1-AAA2-73932DD28790}"/>
    <dgm:cxn modelId="{2A0831AA-8738-44A6-8D8C-E7472D1863D6}" type="presOf" srcId="{96D2D33F-24CC-4E21-807E-9EDE5D51F478}" destId="{E7D85C40-46C9-4EA1-A2F1-221866C25E24}" srcOrd="0" destOrd="0" presId="urn:microsoft.com/office/officeart/2005/8/layout/lProcess1"/>
    <dgm:cxn modelId="{2D1F9211-0CDE-4E5C-A58A-2EDAFFC1C2EC}" type="presParOf" srcId="{B65D8FE3-A5C4-4CAB-B4DE-79DAE15FE909}" destId="{B04D1CF3-377A-4DCA-9900-BEBF42EB08F0}" srcOrd="0" destOrd="0" presId="urn:microsoft.com/office/officeart/2005/8/layout/lProcess1"/>
    <dgm:cxn modelId="{3059BA36-0744-4F0F-8B97-F6ABB285537C}" type="presParOf" srcId="{B04D1CF3-377A-4DCA-9900-BEBF42EB08F0}" destId="{8389C895-BCE3-4A77-8F2F-CF6C5D21EEEF}" srcOrd="0" destOrd="0" presId="urn:microsoft.com/office/officeart/2005/8/layout/lProcess1"/>
    <dgm:cxn modelId="{055ED9E3-E98E-44DC-970D-F2588A9FE5CC}" type="presParOf" srcId="{B04D1CF3-377A-4DCA-9900-BEBF42EB08F0}" destId="{95C65800-42CD-4C62-8F0C-7A894F8CF3EF}" srcOrd="1" destOrd="0" presId="urn:microsoft.com/office/officeart/2005/8/layout/lProcess1"/>
    <dgm:cxn modelId="{DAB686DB-1BFE-49BD-B5BE-D954C2ABFD64}" type="presParOf" srcId="{B04D1CF3-377A-4DCA-9900-BEBF42EB08F0}" destId="{F1A82B00-DC2C-4063-B179-32F36146F374}" srcOrd="2" destOrd="0" presId="urn:microsoft.com/office/officeart/2005/8/layout/lProcess1"/>
    <dgm:cxn modelId="{F1164CF0-85E3-40F1-852E-39BF4A66F635}" type="presParOf" srcId="{B04D1CF3-377A-4DCA-9900-BEBF42EB08F0}" destId="{F10C5801-D910-42AA-BD10-8975A9500FDE}" srcOrd="3" destOrd="0" presId="urn:microsoft.com/office/officeart/2005/8/layout/lProcess1"/>
    <dgm:cxn modelId="{0B9AA2ED-104E-48FE-AA3C-F33487BF4402}" type="presParOf" srcId="{B04D1CF3-377A-4DCA-9900-BEBF42EB08F0}" destId="{FB318A38-5383-4FFB-B366-80C529A5AF2A}" srcOrd="4" destOrd="0" presId="urn:microsoft.com/office/officeart/2005/8/layout/lProcess1"/>
    <dgm:cxn modelId="{2282DACA-5F8E-488D-B273-B27933974E56}" type="presParOf" srcId="{B04D1CF3-377A-4DCA-9900-BEBF42EB08F0}" destId="{EC4FE729-922B-4C37-AE39-3B56F9AFC192}" srcOrd="5" destOrd="0" presId="urn:microsoft.com/office/officeart/2005/8/layout/lProcess1"/>
    <dgm:cxn modelId="{BF59533E-AB82-4DA5-99FC-55121B651BC2}" type="presParOf" srcId="{B04D1CF3-377A-4DCA-9900-BEBF42EB08F0}" destId="{E7D85C40-46C9-4EA1-A2F1-221866C25E24}" srcOrd="6" destOrd="0" presId="urn:microsoft.com/office/officeart/2005/8/layout/lProcess1"/>
    <dgm:cxn modelId="{8789B101-8CEA-4517-BC6B-E8864A3B60F6}" type="presParOf" srcId="{B04D1CF3-377A-4DCA-9900-BEBF42EB08F0}" destId="{D2B9DCB3-7564-4738-B131-EA1DB12A486A}" srcOrd="7" destOrd="0" presId="urn:microsoft.com/office/officeart/2005/8/layout/lProcess1"/>
    <dgm:cxn modelId="{E15C7468-3430-4D4B-A160-53CDA01875B6}" type="presParOf" srcId="{B04D1CF3-377A-4DCA-9900-BEBF42EB08F0}" destId="{B9A6D959-9831-453E-BC99-F652846A009D}" srcOrd="8" destOrd="0" presId="urn:microsoft.com/office/officeart/2005/8/layout/lProcess1"/>
    <dgm:cxn modelId="{1F3353B9-ACE4-41CA-A918-71C26DBD55E7}" type="presParOf" srcId="{B04D1CF3-377A-4DCA-9900-BEBF42EB08F0}" destId="{B6C81DB4-E3D0-4277-A074-4B2485EAB87A}" srcOrd="9" destOrd="0" presId="urn:microsoft.com/office/officeart/2005/8/layout/lProcess1"/>
    <dgm:cxn modelId="{C65F3EBA-1925-4D2A-92D4-7C92C85AD80D}" type="presParOf" srcId="{B04D1CF3-377A-4DCA-9900-BEBF42EB08F0}" destId="{A6170ACA-00E3-41FA-A0F0-F1F04D7EA437}" srcOrd="10" destOrd="0" presId="urn:microsoft.com/office/officeart/2005/8/layout/lProcess1"/>
    <dgm:cxn modelId="{39DD5365-391A-43D4-A19B-A2BC86E5C9B9}" type="presParOf" srcId="{B04D1CF3-377A-4DCA-9900-BEBF42EB08F0}" destId="{B85C0B25-ADBD-4791-AD18-74F659E43F1A}" srcOrd="11" destOrd="0" presId="urn:microsoft.com/office/officeart/2005/8/layout/lProcess1"/>
    <dgm:cxn modelId="{49640732-4BE3-43CF-B4C4-B4EC96228808}" type="presParOf" srcId="{B04D1CF3-377A-4DCA-9900-BEBF42EB08F0}" destId="{41542D2C-CABF-461E-A6DC-2F4EC789F6DB}" srcOrd="12" destOrd="0" presId="urn:microsoft.com/office/officeart/2005/8/layout/lProcess1"/>
    <dgm:cxn modelId="{01DF8638-5773-4301-A722-30F49DB9C59B}" type="presParOf" srcId="{B04D1CF3-377A-4DCA-9900-BEBF42EB08F0}" destId="{FA8206F6-2CF9-4309-ABE3-F1A90D3939DC}" srcOrd="13" destOrd="0" presId="urn:microsoft.com/office/officeart/2005/8/layout/lProcess1"/>
    <dgm:cxn modelId="{592FBFB3-9DB6-43B9-8D11-EE00A54EC877}" type="presParOf" srcId="{B04D1CF3-377A-4DCA-9900-BEBF42EB08F0}" destId="{C4B553E2-D76D-49D0-A3C0-E1AAD6FF3061}" srcOrd="14" destOrd="0" presId="urn:microsoft.com/office/officeart/2005/8/layout/lProcess1"/>
    <dgm:cxn modelId="{890D9004-12A4-4B49-BBE7-F3699D4D01E2}" type="presParOf" srcId="{B65D8FE3-A5C4-4CAB-B4DE-79DAE15FE909}" destId="{C67F1E59-CB2C-4225-9BC9-8610935C5CE5}" srcOrd="1" destOrd="0" presId="urn:microsoft.com/office/officeart/2005/8/layout/lProcess1"/>
    <dgm:cxn modelId="{6BFD10F1-00D9-4EE2-9436-98D1306380E4}" type="presParOf" srcId="{B65D8FE3-A5C4-4CAB-B4DE-79DAE15FE909}" destId="{09EBA125-59D0-41A1-B122-60F844CC2B76}" srcOrd="2" destOrd="0" presId="urn:microsoft.com/office/officeart/2005/8/layout/lProcess1"/>
    <dgm:cxn modelId="{EF273C64-5A25-4F1F-8D03-C68C64775AE0}" type="presParOf" srcId="{09EBA125-59D0-41A1-B122-60F844CC2B76}" destId="{734F6B0F-D9C9-4697-95FB-CDBE877A9AAC}" srcOrd="0" destOrd="0" presId="urn:microsoft.com/office/officeart/2005/8/layout/lProcess1"/>
    <dgm:cxn modelId="{C69312A2-2FBD-4988-9B08-A8C06EB8EE44}" type="presParOf" srcId="{09EBA125-59D0-41A1-B122-60F844CC2B76}" destId="{39A0791C-6485-41F7-BED8-7C93C6F36E32}" srcOrd="1" destOrd="0" presId="urn:microsoft.com/office/officeart/2005/8/layout/lProcess1"/>
    <dgm:cxn modelId="{1EC4BCCD-1435-4FEB-996A-ED3461FBBD21}" type="presParOf" srcId="{09EBA125-59D0-41A1-B122-60F844CC2B76}" destId="{35945DE0-7671-4344-BFAA-6CBC2EC3276B}" srcOrd="2" destOrd="0" presId="urn:microsoft.com/office/officeart/2005/8/layout/lProcess1"/>
    <dgm:cxn modelId="{AC18458B-CB53-4209-9B6C-364942ED8772}" type="presParOf" srcId="{09EBA125-59D0-41A1-B122-60F844CC2B76}" destId="{F8BB6ED1-BA6B-4476-85E9-45E0B4559880}" srcOrd="3" destOrd="0" presId="urn:microsoft.com/office/officeart/2005/8/layout/lProcess1"/>
    <dgm:cxn modelId="{AB41235A-BB06-43F7-944E-220214FD5C45}" type="presParOf" srcId="{09EBA125-59D0-41A1-B122-60F844CC2B76}" destId="{42DA263E-781C-45C9-B3FE-3C826289BF53}" srcOrd="4" destOrd="0" presId="urn:microsoft.com/office/officeart/2005/8/layout/lProcess1"/>
    <dgm:cxn modelId="{B8601E4C-8F81-408A-B9FA-D35B848111A9}" type="presParOf" srcId="{09EBA125-59D0-41A1-B122-60F844CC2B76}" destId="{4C6281F8-C43A-4576-9EAA-808A72D2C2DD}" srcOrd="5" destOrd="0" presId="urn:microsoft.com/office/officeart/2005/8/layout/lProcess1"/>
    <dgm:cxn modelId="{788A0825-56A9-4831-946D-9C2F0A6F454C}" type="presParOf" srcId="{09EBA125-59D0-41A1-B122-60F844CC2B76}" destId="{0CBB0143-4FD8-4040-8677-AEAA1703DB6F}" srcOrd="6" destOrd="0" presId="urn:microsoft.com/office/officeart/2005/8/layout/lProcess1"/>
    <dgm:cxn modelId="{FD6A3A84-C40A-4527-9D91-78D74F6B2A97}" type="presParOf" srcId="{09EBA125-59D0-41A1-B122-60F844CC2B76}" destId="{A1DE1C7E-4288-483B-AC4C-FE83391ED88D}" srcOrd="7" destOrd="0" presId="urn:microsoft.com/office/officeart/2005/8/layout/lProcess1"/>
    <dgm:cxn modelId="{4C0D2095-25F9-486F-804B-5464418AD015}" type="presParOf" srcId="{09EBA125-59D0-41A1-B122-60F844CC2B76}" destId="{24F27B99-6CD3-4547-9BB5-EAE5C4665B93}" srcOrd="8" destOrd="0" presId="urn:microsoft.com/office/officeart/2005/8/layout/lProcess1"/>
    <dgm:cxn modelId="{D841C443-ADAA-4CE9-8CA5-F589BAED31B5}" type="presParOf" srcId="{09EBA125-59D0-41A1-B122-60F844CC2B76}" destId="{2389B852-1C91-4A54-8359-4A4819AC0308}" srcOrd="9" destOrd="0" presId="urn:microsoft.com/office/officeart/2005/8/layout/lProcess1"/>
    <dgm:cxn modelId="{4BBC2C86-ABF1-4EBD-8321-AC1DA6691E92}" type="presParOf" srcId="{09EBA125-59D0-41A1-B122-60F844CC2B76}" destId="{DB5D5039-E872-4294-83B6-29E641FDD8F2}" srcOrd="10" destOrd="0" presId="urn:microsoft.com/office/officeart/2005/8/layout/lProcess1"/>
    <dgm:cxn modelId="{A6AC6A69-2C9F-4AAA-9348-7D1BF0B342DD}" type="presParOf" srcId="{09EBA125-59D0-41A1-B122-60F844CC2B76}" destId="{2089B9D7-AEA3-411A-8614-AA272BE35A63}" srcOrd="11" destOrd="0" presId="urn:microsoft.com/office/officeart/2005/8/layout/lProcess1"/>
    <dgm:cxn modelId="{A5DC7F62-6892-4F18-BDBE-542218EEA6B9}" type="presParOf" srcId="{09EBA125-59D0-41A1-B122-60F844CC2B76}" destId="{4F0D2CF3-95FD-427A-B564-A004960E06FD}" srcOrd="12" destOrd="0" presId="urn:microsoft.com/office/officeart/2005/8/layout/lProcess1"/>
    <dgm:cxn modelId="{BE26BBC1-D9B2-4E4F-BCF1-D6DD0A127FD9}" type="presParOf" srcId="{09EBA125-59D0-41A1-B122-60F844CC2B76}" destId="{02487403-2CE8-484A-8703-1AAED69BA4AF}" srcOrd="13" destOrd="0" presId="urn:microsoft.com/office/officeart/2005/8/layout/lProcess1"/>
    <dgm:cxn modelId="{080BD45E-837B-49C9-A9CA-75FC3FBEA590}" type="presParOf" srcId="{09EBA125-59D0-41A1-B122-60F844CC2B76}" destId="{6C652E46-4303-4F99-9AC6-E441D38BC8E7}" srcOrd="1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a:ln>
          <a:solidFill>
            <a:schemeClr val="bg1"/>
          </a:solidFill>
        </a:ln>
        <a:effectLst/>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F2B76-19F2-4530-9D2F-31E23346FA77}">
      <dsp:nvSpPr>
        <dsp:cNvPr id="0" name=""/>
        <dsp:cNvSpPr/>
      </dsp:nvSpPr>
      <dsp:spPr>
        <a:xfrm rot="16200000">
          <a:off x="8813" y="-7013"/>
          <a:ext cx="1752600" cy="1766627"/>
        </a:xfrm>
        <a:prstGeom prst="flowChartManualOperati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Current technology and project management</a:t>
          </a:r>
        </a:p>
      </dsp:txBody>
      <dsp:txXfrm rot="5400000">
        <a:off x="1800" y="350520"/>
        <a:ext cx="1766627" cy="1051560"/>
      </dsp:txXfrm>
    </dsp:sp>
    <dsp:sp modelId="{D68CF642-D6BC-457F-8636-854805502485}">
      <dsp:nvSpPr>
        <dsp:cNvPr id="0" name=""/>
        <dsp:cNvSpPr/>
      </dsp:nvSpPr>
      <dsp:spPr>
        <a:xfrm rot="16200000">
          <a:off x="1907937" y="-7013"/>
          <a:ext cx="1752600" cy="1766627"/>
        </a:xfrm>
        <a:prstGeom prst="flowChartManualOperation">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Consensus</a:t>
          </a:r>
        </a:p>
      </dsp:txBody>
      <dsp:txXfrm rot="5400000">
        <a:off x="1900924" y="350520"/>
        <a:ext cx="1766627" cy="1051560"/>
      </dsp:txXfrm>
    </dsp:sp>
    <dsp:sp modelId="{37DC62D6-BAD2-414F-BA08-7CD8C2F6CB93}">
      <dsp:nvSpPr>
        <dsp:cNvPr id="0" name=""/>
        <dsp:cNvSpPr/>
      </dsp:nvSpPr>
      <dsp:spPr>
        <a:xfrm rot="16200000">
          <a:off x="3807062" y="-7013"/>
          <a:ext cx="1752600" cy="1766627"/>
        </a:xfrm>
        <a:prstGeom prst="flowChartManualOperation">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Discipline</a:t>
          </a:r>
        </a:p>
      </dsp:txBody>
      <dsp:txXfrm rot="5400000">
        <a:off x="3800049" y="350520"/>
        <a:ext cx="1766627" cy="1051560"/>
      </dsp:txXfrm>
    </dsp:sp>
    <dsp:sp modelId="{546B78A4-72EC-44C1-A9DE-2CCB3A63FFD6}">
      <dsp:nvSpPr>
        <dsp:cNvPr id="0" name=""/>
        <dsp:cNvSpPr/>
      </dsp:nvSpPr>
      <dsp:spPr>
        <a:xfrm rot="16200000">
          <a:off x="5706186" y="-7013"/>
          <a:ext cx="1752600" cy="1766627"/>
        </a:xfrm>
        <a:prstGeom prst="flowChartManualOperation">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Cost-effectiveness</a:t>
          </a:r>
        </a:p>
      </dsp:txBody>
      <dsp:txXfrm rot="5400000">
        <a:off x="5699173" y="350520"/>
        <a:ext cx="1766627" cy="1051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C895-BCE3-4A77-8F2F-CF6C5D21EEEF}">
      <dsp:nvSpPr>
        <dsp:cNvPr id="0" name=""/>
        <dsp:cNvSpPr/>
      </dsp:nvSpPr>
      <dsp:spPr>
        <a:xfrm>
          <a:off x="2003903" y="2665"/>
          <a:ext cx="1989770" cy="4325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Stage</a:t>
          </a:r>
        </a:p>
      </dsp:txBody>
      <dsp:txXfrm>
        <a:off x="2016573" y="15335"/>
        <a:ext cx="1964430" cy="407256"/>
      </dsp:txXfrm>
    </dsp:sp>
    <dsp:sp modelId="{95C65800-42CD-4C62-8F0C-7A894F8CF3EF}">
      <dsp:nvSpPr>
        <dsp:cNvPr id="0" name=""/>
        <dsp:cNvSpPr/>
      </dsp:nvSpPr>
      <dsp:spPr>
        <a:xfrm rot="5400000">
          <a:off x="2960935"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1A82B00-DC2C-4063-B179-32F36146F374}">
      <dsp:nvSpPr>
        <dsp:cNvPr id="0" name=""/>
        <dsp:cNvSpPr/>
      </dsp:nvSpPr>
      <dsp:spPr>
        <a:xfrm>
          <a:off x="2133595" y="58667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Preliminary </a:t>
          </a:r>
        </a:p>
      </dsp:txBody>
      <dsp:txXfrm>
        <a:off x="2146265" y="599340"/>
        <a:ext cx="1705045" cy="407256"/>
      </dsp:txXfrm>
    </dsp:sp>
    <dsp:sp modelId="{F10C5801-D910-42AA-BD10-8975A9500FDE}">
      <dsp:nvSpPr>
        <dsp:cNvPr id="0" name=""/>
        <dsp:cNvSpPr/>
      </dsp:nvSpPr>
      <dsp:spPr>
        <a:xfrm rot="5400000">
          <a:off x="2960935"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18A38-5383-4FFB-B366-80C529A5AF2A}">
      <dsp:nvSpPr>
        <dsp:cNvPr id="0" name=""/>
        <dsp:cNvSpPr/>
      </dsp:nvSpPr>
      <dsp:spPr>
        <a:xfrm>
          <a:off x="2133595" y="117067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Proposal</a:t>
          </a:r>
        </a:p>
      </dsp:txBody>
      <dsp:txXfrm>
        <a:off x="2146265" y="1183345"/>
        <a:ext cx="1705045" cy="407256"/>
      </dsp:txXfrm>
    </dsp:sp>
    <dsp:sp modelId="{EC4FE729-922B-4C37-AE39-3B56F9AFC192}">
      <dsp:nvSpPr>
        <dsp:cNvPr id="0" name=""/>
        <dsp:cNvSpPr/>
      </dsp:nvSpPr>
      <dsp:spPr>
        <a:xfrm rot="5400000">
          <a:off x="2960935"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85C40-46C9-4EA1-A2F1-221866C25E24}">
      <dsp:nvSpPr>
        <dsp:cNvPr id="0" name=""/>
        <dsp:cNvSpPr/>
      </dsp:nvSpPr>
      <dsp:spPr>
        <a:xfrm>
          <a:off x="2133595" y="175468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Preparatory</a:t>
          </a:r>
        </a:p>
      </dsp:txBody>
      <dsp:txXfrm>
        <a:off x="2146265" y="1767350"/>
        <a:ext cx="1705045" cy="407256"/>
      </dsp:txXfrm>
    </dsp:sp>
    <dsp:sp modelId="{D2B9DCB3-7564-4738-B131-EA1DB12A486A}">
      <dsp:nvSpPr>
        <dsp:cNvPr id="0" name=""/>
        <dsp:cNvSpPr/>
      </dsp:nvSpPr>
      <dsp:spPr>
        <a:xfrm rot="5400000">
          <a:off x="2960935"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6D959-9831-453E-BC99-F652846A009D}">
      <dsp:nvSpPr>
        <dsp:cNvPr id="0" name=""/>
        <dsp:cNvSpPr/>
      </dsp:nvSpPr>
      <dsp:spPr>
        <a:xfrm>
          <a:off x="2133595" y="233868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a:t>
          </a:r>
        </a:p>
      </dsp:txBody>
      <dsp:txXfrm>
        <a:off x="2146265" y="2351355"/>
        <a:ext cx="1705045" cy="407256"/>
      </dsp:txXfrm>
    </dsp:sp>
    <dsp:sp modelId="{B6C81DB4-E3D0-4277-A074-4B2485EAB87A}">
      <dsp:nvSpPr>
        <dsp:cNvPr id="0" name=""/>
        <dsp:cNvSpPr/>
      </dsp:nvSpPr>
      <dsp:spPr>
        <a:xfrm rot="5400000">
          <a:off x="2960935"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70ACA-00E3-41FA-A0F0-F1F04D7EA437}">
      <dsp:nvSpPr>
        <dsp:cNvPr id="0" name=""/>
        <dsp:cNvSpPr/>
      </dsp:nvSpPr>
      <dsp:spPr>
        <a:xfrm>
          <a:off x="2133595" y="292269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Enquiry </a:t>
          </a:r>
        </a:p>
      </dsp:txBody>
      <dsp:txXfrm>
        <a:off x="2146265" y="2935360"/>
        <a:ext cx="1705045" cy="407256"/>
      </dsp:txXfrm>
    </dsp:sp>
    <dsp:sp modelId="{B85C0B25-ADBD-4791-AD18-74F659E43F1A}">
      <dsp:nvSpPr>
        <dsp:cNvPr id="0" name=""/>
        <dsp:cNvSpPr/>
      </dsp:nvSpPr>
      <dsp:spPr>
        <a:xfrm rot="5400000">
          <a:off x="2960935"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42D2C-CABF-461E-A6DC-2F4EC789F6DB}">
      <dsp:nvSpPr>
        <dsp:cNvPr id="0" name=""/>
        <dsp:cNvSpPr/>
      </dsp:nvSpPr>
      <dsp:spPr>
        <a:xfrm>
          <a:off x="2133595" y="350669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Approval</a:t>
          </a:r>
        </a:p>
      </dsp:txBody>
      <dsp:txXfrm>
        <a:off x="2146265" y="3519365"/>
        <a:ext cx="1705045" cy="407256"/>
      </dsp:txXfrm>
    </dsp:sp>
    <dsp:sp modelId="{FA8206F6-2CF9-4309-ABE3-F1A90D3939DC}">
      <dsp:nvSpPr>
        <dsp:cNvPr id="0" name=""/>
        <dsp:cNvSpPr/>
      </dsp:nvSpPr>
      <dsp:spPr>
        <a:xfrm rot="5400000">
          <a:off x="2960935"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553E2-D76D-49D0-A3C0-E1AAD6FF3061}">
      <dsp:nvSpPr>
        <dsp:cNvPr id="0" name=""/>
        <dsp:cNvSpPr/>
      </dsp:nvSpPr>
      <dsp:spPr>
        <a:xfrm>
          <a:off x="2133595" y="409070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Publication</a:t>
          </a:r>
        </a:p>
      </dsp:txBody>
      <dsp:txXfrm>
        <a:off x="2146265" y="4103370"/>
        <a:ext cx="1705045" cy="407256"/>
      </dsp:txXfrm>
    </dsp:sp>
    <dsp:sp modelId="{734F6B0F-D9C9-4697-95FB-CDBE877A9AAC}">
      <dsp:nvSpPr>
        <dsp:cNvPr id="0" name=""/>
        <dsp:cNvSpPr/>
      </dsp:nvSpPr>
      <dsp:spPr>
        <a:xfrm>
          <a:off x="4235926" y="2665"/>
          <a:ext cx="1989770" cy="4325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Associated Documents</a:t>
          </a:r>
        </a:p>
      </dsp:txBody>
      <dsp:txXfrm>
        <a:off x="4248596" y="15335"/>
        <a:ext cx="1964430" cy="407256"/>
      </dsp:txXfrm>
    </dsp:sp>
    <dsp:sp modelId="{39A0791C-6485-41F7-BED8-7C93C6F36E32}">
      <dsp:nvSpPr>
        <dsp:cNvPr id="0" name=""/>
        <dsp:cNvSpPr/>
      </dsp:nvSpPr>
      <dsp:spPr>
        <a:xfrm rot="5400000">
          <a:off x="5192959"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5945DE0-7671-4344-BFAA-6CBC2EC3276B}">
      <dsp:nvSpPr>
        <dsp:cNvPr id="0" name=""/>
        <dsp:cNvSpPr/>
      </dsp:nvSpPr>
      <dsp:spPr>
        <a:xfrm>
          <a:off x="4365619" y="58667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Preliminary Work Item (PWI)</a:t>
          </a:r>
        </a:p>
      </dsp:txBody>
      <dsp:txXfrm>
        <a:off x="4378289" y="599340"/>
        <a:ext cx="1705045" cy="407256"/>
      </dsp:txXfrm>
    </dsp:sp>
    <dsp:sp modelId="{F8BB6ED1-BA6B-4476-85E9-45E0B4559880}">
      <dsp:nvSpPr>
        <dsp:cNvPr id="0" name=""/>
        <dsp:cNvSpPr/>
      </dsp:nvSpPr>
      <dsp:spPr>
        <a:xfrm rot="5400000">
          <a:off x="5192959"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A263E-781C-45C9-B3FE-3C826289BF53}">
      <dsp:nvSpPr>
        <dsp:cNvPr id="0" name=""/>
        <dsp:cNvSpPr/>
      </dsp:nvSpPr>
      <dsp:spPr>
        <a:xfrm>
          <a:off x="4365619" y="117067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New Work Item (NP)</a:t>
          </a:r>
        </a:p>
      </dsp:txBody>
      <dsp:txXfrm>
        <a:off x="4378289" y="1183345"/>
        <a:ext cx="1705045" cy="407256"/>
      </dsp:txXfrm>
    </dsp:sp>
    <dsp:sp modelId="{4C6281F8-C43A-4576-9EAA-808A72D2C2DD}">
      <dsp:nvSpPr>
        <dsp:cNvPr id="0" name=""/>
        <dsp:cNvSpPr/>
      </dsp:nvSpPr>
      <dsp:spPr>
        <a:xfrm rot="5400000">
          <a:off x="5192959"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B0143-4FD8-4040-8677-AEAA1703DB6F}">
      <dsp:nvSpPr>
        <dsp:cNvPr id="0" name=""/>
        <dsp:cNvSpPr/>
      </dsp:nvSpPr>
      <dsp:spPr>
        <a:xfrm>
          <a:off x="4365619" y="175468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Working Draft (WD)</a:t>
          </a:r>
        </a:p>
      </dsp:txBody>
      <dsp:txXfrm>
        <a:off x="4378289" y="1767350"/>
        <a:ext cx="1705045" cy="407256"/>
      </dsp:txXfrm>
    </dsp:sp>
    <dsp:sp modelId="{A1DE1C7E-4288-483B-AC4C-FE83391ED88D}">
      <dsp:nvSpPr>
        <dsp:cNvPr id="0" name=""/>
        <dsp:cNvSpPr/>
      </dsp:nvSpPr>
      <dsp:spPr>
        <a:xfrm rot="5400000">
          <a:off x="5192959"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27B99-6CD3-4547-9BB5-EAE5C4665B93}">
      <dsp:nvSpPr>
        <dsp:cNvPr id="0" name=""/>
        <dsp:cNvSpPr/>
      </dsp:nvSpPr>
      <dsp:spPr>
        <a:xfrm>
          <a:off x="4365619" y="233868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 Draft (CD)</a:t>
          </a:r>
        </a:p>
      </dsp:txBody>
      <dsp:txXfrm>
        <a:off x="4378289" y="2351355"/>
        <a:ext cx="1705045" cy="407256"/>
      </dsp:txXfrm>
    </dsp:sp>
    <dsp:sp modelId="{2389B852-1C91-4A54-8359-4A4819AC0308}">
      <dsp:nvSpPr>
        <dsp:cNvPr id="0" name=""/>
        <dsp:cNvSpPr/>
      </dsp:nvSpPr>
      <dsp:spPr>
        <a:xfrm rot="5400000">
          <a:off x="5192959"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D5039-E872-4294-83B6-29E641FDD8F2}">
      <dsp:nvSpPr>
        <dsp:cNvPr id="0" name=""/>
        <dsp:cNvSpPr/>
      </dsp:nvSpPr>
      <dsp:spPr>
        <a:xfrm>
          <a:off x="4365619" y="292269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 Draft for Vote (CDV)</a:t>
          </a:r>
        </a:p>
      </dsp:txBody>
      <dsp:txXfrm>
        <a:off x="4378289" y="2935360"/>
        <a:ext cx="1705045" cy="407256"/>
      </dsp:txXfrm>
    </dsp:sp>
    <dsp:sp modelId="{2089B9D7-AEA3-411A-8614-AA272BE35A63}">
      <dsp:nvSpPr>
        <dsp:cNvPr id="0" name=""/>
        <dsp:cNvSpPr/>
      </dsp:nvSpPr>
      <dsp:spPr>
        <a:xfrm rot="5400000">
          <a:off x="5192959"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D2CF3-95FD-427A-B564-A004960E06FD}">
      <dsp:nvSpPr>
        <dsp:cNvPr id="0" name=""/>
        <dsp:cNvSpPr/>
      </dsp:nvSpPr>
      <dsp:spPr>
        <a:xfrm>
          <a:off x="4365619" y="350669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Final Draft International Standard (FDIS)</a:t>
          </a:r>
        </a:p>
      </dsp:txBody>
      <dsp:txXfrm>
        <a:off x="4378289" y="3519365"/>
        <a:ext cx="1705045" cy="407256"/>
      </dsp:txXfrm>
    </dsp:sp>
    <dsp:sp modelId="{02487403-2CE8-484A-8703-1AAED69BA4AF}">
      <dsp:nvSpPr>
        <dsp:cNvPr id="0" name=""/>
        <dsp:cNvSpPr/>
      </dsp:nvSpPr>
      <dsp:spPr>
        <a:xfrm rot="5400000">
          <a:off x="5192959"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52E46-4303-4F99-9AC6-E441D38BC8E7}">
      <dsp:nvSpPr>
        <dsp:cNvPr id="0" name=""/>
        <dsp:cNvSpPr/>
      </dsp:nvSpPr>
      <dsp:spPr>
        <a:xfrm>
          <a:off x="4365619" y="409070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International Standard (IS)</a:t>
          </a:r>
        </a:p>
      </dsp:txBody>
      <dsp:txXfrm>
        <a:off x="4378289" y="4103370"/>
        <a:ext cx="1705045" cy="407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7/9/2021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65347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A0A93-E638-4BF5-9FE8-8B1007696F8E}" type="slidenum">
              <a:rPr lang="en-US" smtClean="0"/>
              <a:t>10</a:t>
            </a:fld>
            <a:endParaRPr lang="en-US"/>
          </a:p>
        </p:txBody>
      </p:sp>
    </p:spTree>
    <p:extLst>
      <p:ext uri="{BB962C8B-B14F-4D97-AF65-F5344CB8AC3E}">
        <p14:creationId xmlns:p14="http://schemas.microsoft.com/office/powerpoint/2010/main" val="198561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98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iec.ch/sdg"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9.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g"/></Relationships>
</file>

<file path=ppt/slides/_rels/slide82.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IV</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a:t>Standards Development and the Stages of Technical Work</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34211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Ha-Moments.Net: Beginners Guide to &lt;strong&gt;Project&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0"/>
            <a:ext cx="3198223" cy="2134663"/>
          </a:xfrm>
          <a:prstGeom prst="rect">
            <a:avLst/>
          </a:prstGeom>
        </p:spPr>
      </p:pic>
      <p:sp>
        <p:nvSpPr>
          <p:cNvPr id="2" name="Title 1"/>
          <p:cNvSpPr>
            <a:spLocks noGrp="1"/>
          </p:cNvSpPr>
          <p:nvPr>
            <p:ph type="title"/>
          </p:nvPr>
        </p:nvSpPr>
        <p:spPr/>
        <p:txBody>
          <a:bodyPr/>
          <a:lstStyle/>
          <a:p>
            <a:r>
              <a:rPr lang="en-US" dirty="0"/>
              <a:t>Project Development</a:t>
            </a:r>
          </a:p>
        </p:txBody>
      </p:sp>
      <p:sp>
        <p:nvSpPr>
          <p:cNvPr id="3" name="Content Placeholder 2"/>
          <p:cNvSpPr>
            <a:spLocks noGrp="1"/>
          </p:cNvSpPr>
          <p:nvPr>
            <p:ph idx="1"/>
          </p:nvPr>
        </p:nvSpPr>
        <p:spPr>
          <a:xfrm>
            <a:off x="3581400" y="1389888"/>
            <a:ext cx="5105400" cy="4736275"/>
          </a:xfrm>
        </p:spPr>
        <p:txBody>
          <a:bodyPr>
            <a:normAutofit lnSpcReduction="10000"/>
          </a:bodyPr>
          <a:lstStyle/>
          <a:p>
            <a:r>
              <a:rPr lang="en-US" dirty="0"/>
              <a:t>The primary duty of a </a:t>
            </a:r>
            <a:br>
              <a:rPr lang="en-US" dirty="0"/>
            </a:br>
            <a:r>
              <a:rPr lang="en-US" dirty="0"/>
              <a:t>technical committee (</a:t>
            </a:r>
            <a:r>
              <a:rPr lang="en-US" dirty="0" smtClean="0"/>
              <a:t>TC), subcommittee </a:t>
            </a:r>
            <a:r>
              <a:rPr lang="en-US" dirty="0"/>
              <a:t>(SC</a:t>
            </a:r>
            <a:r>
              <a:rPr lang="en-US" dirty="0" smtClean="0"/>
              <a:t>), and systems committees (</a:t>
            </a:r>
            <a:r>
              <a:rPr lang="en-US" dirty="0" err="1" smtClean="0"/>
              <a:t>SyC</a:t>
            </a:r>
            <a:r>
              <a:rPr lang="en-US" dirty="0" smtClean="0"/>
              <a:t>) is </a:t>
            </a:r>
            <a:r>
              <a:rPr lang="en-US" dirty="0"/>
              <a:t>the </a:t>
            </a:r>
            <a:r>
              <a:rPr lang="en-US" b="1" dirty="0"/>
              <a:t>development and maintenance of International </a:t>
            </a:r>
            <a:r>
              <a:rPr lang="en-US" b="1" dirty="0" smtClean="0"/>
              <a:t>Standards and similar deliverables</a:t>
            </a:r>
            <a:r>
              <a:rPr lang="en-US" dirty="0" smtClean="0"/>
              <a:t>.</a:t>
            </a:r>
            <a:endParaRPr lang="en-US" dirty="0"/>
          </a:p>
          <a:p>
            <a:r>
              <a:rPr lang="en-US" dirty="0"/>
              <a:t>A project is any work intended to lead to the issue of a new, amended or revised International Standard.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23746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Committee Deliverables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Systems </a:t>
            </a:r>
            <a:r>
              <a:rPr lang="en-US" dirty="0"/>
              <a:t>Committee (</a:t>
            </a:r>
            <a:r>
              <a:rPr lang="en-US" dirty="0" err="1"/>
              <a:t>SyC</a:t>
            </a:r>
            <a:r>
              <a:rPr lang="en-US" dirty="0"/>
              <a:t>): a specialized type of committee working at the systems </a:t>
            </a:r>
            <a:r>
              <a:rPr lang="en-US" dirty="0" smtClean="0"/>
              <a:t>instead of </a:t>
            </a:r>
            <a:r>
              <a:rPr lang="en-US" dirty="0"/>
              <a:t>the product level to develop reference architectures, use cases and </a:t>
            </a:r>
            <a:r>
              <a:rPr lang="en-US" dirty="0" smtClean="0"/>
              <a:t>appropriate standards </a:t>
            </a:r>
            <a:r>
              <a:rPr lang="en-US" dirty="0"/>
              <a:t>and guidance on the interfaces, functionality and interaction of a system </a:t>
            </a:r>
            <a:r>
              <a:rPr lang="en-US" dirty="0" smtClean="0"/>
              <a:t>within its </a:t>
            </a:r>
            <a:r>
              <a:rPr lang="en-US" dirty="0"/>
              <a:t>agreed terms of reference. A </a:t>
            </a:r>
            <a:r>
              <a:rPr lang="en-US" dirty="0" err="1"/>
              <a:t>SyC</a:t>
            </a:r>
            <a:r>
              <a:rPr lang="en-US" dirty="0"/>
              <a:t> can draft Systems Reference Deliverables (SRD), </a:t>
            </a:r>
            <a:r>
              <a:rPr lang="en-US" dirty="0" smtClean="0"/>
              <a:t>in</a:t>
            </a:r>
          </a:p>
          <a:p>
            <a:pPr marL="0" indent="0">
              <a:buNone/>
            </a:pPr>
            <a:r>
              <a:rPr lang="en-US" dirty="0" smtClean="0"/>
              <a:t>exceptional </a:t>
            </a:r>
            <a:r>
              <a:rPr lang="en-US" dirty="0"/>
              <a:t>cases it can draft International Standards.</a:t>
            </a:r>
          </a:p>
        </p:txBody>
      </p:sp>
      <p:sp>
        <p:nvSpPr>
          <p:cNvPr id="4" name="Slide Number Placeholder 3"/>
          <p:cNvSpPr>
            <a:spLocks noGrp="1"/>
          </p:cNvSpPr>
          <p:nvPr>
            <p:ph type="sldNum" sz="quarter" idx="4"/>
          </p:nvPr>
        </p:nvSpPr>
        <p:spPr/>
        <p:txBody>
          <a:bodyPr/>
          <a:lstStyle/>
          <a:p>
            <a:fld id="{54A79FDF-0332-472F-850D-1D030698853D}" type="slidenum">
              <a:rPr lang="en-US" smtClean="0"/>
              <a:pPr/>
              <a:t>11</a:t>
            </a:fld>
            <a:endParaRPr lang="en-US" dirty="0"/>
          </a:p>
        </p:txBody>
      </p:sp>
    </p:spTree>
    <p:extLst>
      <p:ext uri="{BB962C8B-B14F-4D97-AF65-F5344CB8AC3E}">
        <p14:creationId xmlns:p14="http://schemas.microsoft.com/office/powerpoint/2010/main" val="214171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1 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088" y="1840618"/>
            <a:ext cx="2744181" cy="1944839"/>
          </a:xfrm>
          <a:prstGeom prst="rect">
            <a:avLst/>
          </a:prstGeom>
        </p:spPr>
      </p:pic>
      <p:sp>
        <p:nvSpPr>
          <p:cNvPr id="2" name="Title 1"/>
          <p:cNvSpPr>
            <a:spLocks noGrp="1"/>
          </p:cNvSpPr>
          <p:nvPr>
            <p:ph type="title"/>
          </p:nvPr>
        </p:nvSpPr>
        <p:spPr/>
        <p:txBody>
          <a:bodyPr/>
          <a:lstStyle/>
          <a:p>
            <a:r>
              <a:rPr lang="en-US" dirty="0"/>
              <a:t>Strategic Business Plan</a:t>
            </a:r>
          </a:p>
        </p:txBody>
      </p:sp>
      <p:sp>
        <p:nvSpPr>
          <p:cNvPr id="3" name="Content Placeholder 2"/>
          <p:cNvSpPr>
            <a:spLocks noGrp="1"/>
          </p:cNvSpPr>
          <p:nvPr>
            <p:ph idx="1"/>
          </p:nvPr>
        </p:nvSpPr>
        <p:spPr>
          <a:xfrm>
            <a:off x="457200" y="1444752"/>
            <a:ext cx="5943600" cy="4681411"/>
          </a:xfrm>
        </p:spPr>
        <p:txBody>
          <a:bodyPr>
            <a:normAutofit/>
          </a:bodyPr>
          <a:lstStyle/>
          <a:p>
            <a:r>
              <a:rPr lang="en-US" sz="2400" dirty="0"/>
              <a:t>Each technical committee shall prepare a </a:t>
            </a:r>
            <a:r>
              <a:rPr lang="en-US" sz="2400" b="1" dirty="0"/>
              <a:t>strategic business plan</a:t>
            </a:r>
            <a:r>
              <a:rPr lang="en-US" sz="2400" dirty="0"/>
              <a:t> for its own specific field of activity</a:t>
            </a:r>
            <a:r>
              <a:rPr lang="en-US" sz="2400" dirty="0" smtClean="0"/>
              <a:t>,</a:t>
            </a:r>
          </a:p>
          <a:p>
            <a:endParaRPr lang="en-US" sz="1200" dirty="0"/>
          </a:p>
          <a:p>
            <a:pPr lvl="1"/>
            <a:r>
              <a:rPr lang="en-US" sz="2000" dirty="0"/>
              <a:t>taking into account the business environment in which it is developing its work program</a:t>
            </a:r>
          </a:p>
          <a:p>
            <a:pPr lvl="1"/>
            <a:r>
              <a:rPr lang="en-US" sz="2000" dirty="0"/>
              <a:t>indicating those areas of the work program which are expanding, those which have been completed, and those nearing completion or in steady progress, and those which have not progressed and should be deleted </a:t>
            </a:r>
          </a:p>
          <a:p>
            <a:pPr lvl="1"/>
            <a:r>
              <a:rPr lang="en-US" sz="2000" dirty="0"/>
              <a:t>evaluating revision work needed </a:t>
            </a:r>
          </a:p>
          <a:p>
            <a:pPr lvl="1"/>
            <a:r>
              <a:rPr lang="en-US" sz="2000" dirty="0"/>
              <a:t>giving a prospective view on emerging needs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389335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Stages and </a:t>
            </a:r>
            <a:r>
              <a:rPr lang="en-US" dirty="0" smtClean="0"/>
              <a:t>A</a:t>
            </a:r>
            <a:r>
              <a:rPr lang="en-US" dirty="0" smtClean="0"/>
              <a:t>ssociated Documents for Standards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sp>
        <p:nvSpPr>
          <p:cNvPr id="8" name="Curved Left Arrow 7"/>
          <p:cNvSpPr/>
          <p:nvPr/>
        </p:nvSpPr>
        <p:spPr>
          <a:xfrm>
            <a:off x="6629400" y="24384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5" name="Curved Left Arrow 14"/>
          <p:cNvSpPr/>
          <p:nvPr/>
        </p:nvSpPr>
        <p:spPr>
          <a:xfrm>
            <a:off x="6629400" y="54102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6" name="Curved Left Arrow 15"/>
          <p:cNvSpPr/>
          <p:nvPr/>
        </p:nvSpPr>
        <p:spPr>
          <a:xfrm>
            <a:off x="6629400" y="303276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7" name="Curved Left Arrow 16"/>
          <p:cNvSpPr/>
          <p:nvPr/>
        </p:nvSpPr>
        <p:spPr>
          <a:xfrm>
            <a:off x="6629400" y="362712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8" name="Curved Left Arrow 17"/>
          <p:cNvSpPr/>
          <p:nvPr/>
        </p:nvSpPr>
        <p:spPr>
          <a:xfrm>
            <a:off x="6634655" y="422148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9" name="Curved Left Arrow 18"/>
          <p:cNvSpPr/>
          <p:nvPr/>
        </p:nvSpPr>
        <p:spPr>
          <a:xfrm>
            <a:off x="6629400" y="481584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8103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t>
            </a:r>
            <a:r>
              <a:rPr lang="en-US" dirty="0"/>
              <a:t>and Stability Dates</a:t>
            </a:r>
          </a:p>
        </p:txBody>
      </p:sp>
      <p:sp>
        <p:nvSpPr>
          <p:cNvPr id="3" name="Content Placeholder 2"/>
          <p:cNvSpPr>
            <a:spLocks noGrp="1"/>
          </p:cNvSpPr>
          <p:nvPr>
            <p:ph idx="1"/>
          </p:nvPr>
        </p:nvSpPr>
        <p:spPr>
          <a:xfrm>
            <a:off x="774358" y="1463387"/>
            <a:ext cx="6400800" cy="4525963"/>
          </a:xfrm>
        </p:spPr>
        <p:txBody>
          <a:bodyPr>
            <a:normAutofit fontScale="92500" lnSpcReduction="20000"/>
          </a:bodyPr>
          <a:lstStyle/>
          <a:p>
            <a:r>
              <a:rPr lang="en-US" dirty="0"/>
              <a:t>The technical committee or subcommittee establishes target dates for the completion of each of the following steps:</a:t>
            </a:r>
          </a:p>
          <a:p>
            <a:pPr lvl="1"/>
            <a:r>
              <a:rPr lang="en-US" dirty="0"/>
              <a:t>completion of the first working draft </a:t>
            </a:r>
          </a:p>
          <a:p>
            <a:pPr lvl="1"/>
            <a:r>
              <a:rPr lang="en-US" dirty="0"/>
              <a:t>circulation of the first committee draft</a:t>
            </a:r>
          </a:p>
          <a:p>
            <a:pPr lvl="1"/>
            <a:r>
              <a:rPr lang="en-US" dirty="0"/>
              <a:t>circulation of the enquiry draft</a:t>
            </a:r>
          </a:p>
          <a:p>
            <a:pPr lvl="1"/>
            <a:r>
              <a:rPr lang="en-US" dirty="0"/>
              <a:t>circulation of the final draft International Standard </a:t>
            </a:r>
          </a:p>
          <a:p>
            <a:pPr lvl="1"/>
            <a:r>
              <a:rPr lang="en-US" dirty="0"/>
              <a:t>publication of the International Standard</a:t>
            </a:r>
          </a:p>
          <a:p>
            <a:r>
              <a:rPr lang="en-US" dirty="0"/>
              <a:t>The technical committee or subcommittee establishes the stability date of a published document, which is the end of the period in which the publication will not change.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pic>
        <p:nvPicPr>
          <p:cNvPr id="5" name="Picture 4" descr="Fiestas (Spanish Lesson) a2 | Español en ven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3952" y="2482684"/>
            <a:ext cx="2201125" cy="1243685"/>
          </a:xfrm>
          <a:prstGeom prst="rect">
            <a:avLst/>
          </a:prstGeom>
        </p:spPr>
      </p:pic>
    </p:spTree>
    <p:extLst>
      <p:ext uri="{BB962C8B-B14F-4D97-AF65-F5344CB8AC3E}">
        <p14:creationId xmlns:p14="http://schemas.microsoft.com/office/powerpoint/2010/main" val="354513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ke Meaning, Connect, Reflect, Repeat. | Edu Aesthet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2769476" cy="2404680"/>
          </a:xfrm>
          <a:prstGeom prst="rect">
            <a:avLst/>
          </a:prstGeom>
        </p:spPr>
      </p:pic>
      <p:sp>
        <p:nvSpPr>
          <p:cNvPr id="2" name="Title 1"/>
          <p:cNvSpPr>
            <a:spLocks noGrp="1"/>
          </p:cNvSpPr>
          <p:nvPr>
            <p:ph type="title"/>
          </p:nvPr>
        </p:nvSpPr>
        <p:spPr/>
        <p:txBody>
          <a:bodyPr/>
          <a:lstStyle/>
          <a:p>
            <a:r>
              <a:rPr lang="en-US" dirty="0"/>
              <a:t>Project Management / Leader</a:t>
            </a:r>
          </a:p>
        </p:txBody>
      </p:sp>
      <p:sp>
        <p:nvSpPr>
          <p:cNvPr id="3" name="Content Placeholder 2"/>
          <p:cNvSpPr>
            <a:spLocks noGrp="1"/>
          </p:cNvSpPr>
          <p:nvPr>
            <p:ph idx="1"/>
          </p:nvPr>
        </p:nvSpPr>
        <p:spPr>
          <a:xfrm>
            <a:off x="2819400" y="1371600"/>
            <a:ext cx="5867400" cy="4754563"/>
          </a:xfrm>
        </p:spPr>
        <p:txBody>
          <a:bodyPr/>
          <a:lstStyle/>
          <a:p>
            <a:r>
              <a:rPr lang="en-US" dirty="0"/>
              <a:t>The secretariat of the </a:t>
            </a:r>
            <a:r>
              <a:rPr lang="en-US" dirty="0" smtClean="0"/>
              <a:t>TC, SC, or </a:t>
            </a:r>
            <a:r>
              <a:rPr lang="en-US" dirty="0" err="1" smtClean="0"/>
              <a:t>SyC</a:t>
            </a:r>
            <a:r>
              <a:rPr lang="en-US" dirty="0" smtClean="0"/>
              <a:t> </a:t>
            </a:r>
            <a:r>
              <a:rPr lang="en-US" dirty="0"/>
              <a:t>is responsible for the management of all projects in the program of work of that </a:t>
            </a:r>
            <a:r>
              <a:rPr lang="en-US" dirty="0" smtClean="0"/>
              <a:t>TC/SC/</a:t>
            </a:r>
            <a:r>
              <a:rPr lang="en-US" dirty="0" err="1" smtClean="0"/>
              <a:t>SyC</a:t>
            </a:r>
            <a:r>
              <a:rPr lang="en-US" dirty="0" smtClean="0"/>
              <a:t>, </a:t>
            </a:r>
            <a:r>
              <a:rPr lang="en-US" dirty="0"/>
              <a:t>including monitoring of their progress against the agreed target dates.</a:t>
            </a:r>
          </a:p>
          <a:p>
            <a:r>
              <a:rPr lang="en-US" dirty="0"/>
              <a:t>The </a:t>
            </a:r>
            <a:r>
              <a:rPr lang="en-US" dirty="0" smtClean="0"/>
              <a:t>TC, SC, or </a:t>
            </a:r>
            <a:r>
              <a:rPr lang="en-US" dirty="0" err="1" smtClean="0"/>
              <a:t>SyC</a:t>
            </a:r>
            <a:r>
              <a:rPr lang="en-US" dirty="0" smtClean="0"/>
              <a:t> </a:t>
            </a:r>
            <a:r>
              <a:rPr lang="en-US" dirty="0"/>
              <a:t>appoints a project leader for the development of each project, who will work in a purely international capacity.</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13190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spTree>
    <p:extLst>
      <p:ext uri="{BB962C8B-B14F-4D97-AF65-F5344CB8AC3E}">
        <p14:creationId xmlns:p14="http://schemas.microsoft.com/office/powerpoint/2010/main" val="83123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trict and School Transformation - CNA Reviewer Train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2000" y1="28333" x2="52000" y2="28333"/>
                        <a14:foregroundMark x1="62000" y1="19333" x2="62000" y2="19333"/>
                        <a14:foregroundMark x1="66000" y1="20000" x2="66000" y2="20000"/>
                        <a14:backgroundMark x1="29250" y1="84000" x2="29250" y2="84000"/>
                        <a14:backgroundMark x1="46750" y1="79333" x2="46750" y2="79333"/>
                      </a14:backgroundRemoval>
                    </a14:imgEffect>
                  </a14:imgLayer>
                </a14:imgProps>
              </a:ext>
              <a:ext uri="{28A0092B-C50C-407E-A947-70E740481C1C}">
                <a14:useLocalDpi xmlns:a14="http://schemas.microsoft.com/office/drawing/2010/main" val="0"/>
              </a:ext>
            </a:extLst>
          </a:blip>
          <a:stretch>
            <a:fillRect/>
          </a:stretch>
        </p:blipFill>
        <p:spPr>
          <a:xfrm>
            <a:off x="6531" y="2057400"/>
            <a:ext cx="3822127" cy="2866595"/>
          </a:xfrm>
          <a:prstGeom prst="rect">
            <a:avLst/>
          </a:prstGeom>
        </p:spPr>
      </p:pic>
      <p:sp>
        <p:nvSpPr>
          <p:cNvPr id="2" name="Title 1"/>
          <p:cNvSpPr>
            <a:spLocks noGrp="1"/>
          </p:cNvSpPr>
          <p:nvPr>
            <p:ph type="title"/>
          </p:nvPr>
        </p:nvSpPr>
        <p:spPr/>
        <p:txBody>
          <a:bodyPr/>
          <a:lstStyle/>
          <a:p>
            <a:r>
              <a:rPr lang="en-US" dirty="0"/>
              <a:t>Preliminary Stage</a:t>
            </a:r>
          </a:p>
        </p:txBody>
      </p:sp>
      <p:sp>
        <p:nvSpPr>
          <p:cNvPr id="3" name="Content Placeholder 2"/>
          <p:cNvSpPr>
            <a:spLocks noGrp="1"/>
          </p:cNvSpPr>
          <p:nvPr>
            <p:ph idx="1"/>
          </p:nvPr>
        </p:nvSpPr>
        <p:spPr>
          <a:xfrm>
            <a:off x="2895600" y="1280160"/>
            <a:ext cx="5791200" cy="4846003"/>
          </a:xfrm>
        </p:spPr>
        <p:txBody>
          <a:bodyPr>
            <a:noAutofit/>
          </a:bodyPr>
          <a:lstStyle/>
          <a:p>
            <a:r>
              <a:rPr lang="en-US" sz="2400" dirty="0" smtClean="0"/>
              <a:t>TCs, SCs and </a:t>
            </a:r>
            <a:r>
              <a:rPr lang="en-US" sz="2400" dirty="0" err="1" smtClean="0"/>
              <a:t>SyCs</a:t>
            </a:r>
            <a:r>
              <a:rPr lang="en-US" sz="2400" dirty="0" smtClean="0"/>
              <a:t> </a:t>
            </a:r>
            <a:r>
              <a:rPr lang="en-US" sz="2400" dirty="0"/>
              <a:t>may introduce (by a simple majority vote of their P-members) </a:t>
            </a:r>
            <a:r>
              <a:rPr lang="en-US" sz="2400" b="1" dirty="0"/>
              <a:t>preliminary work items</a:t>
            </a:r>
            <a:r>
              <a:rPr lang="en-US" sz="2400" dirty="0"/>
              <a:t> (</a:t>
            </a:r>
            <a:r>
              <a:rPr lang="en-US" sz="2400" u="sng" dirty="0"/>
              <a:t>PWI</a:t>
            </a:r>
            <a:r>
              <a:rPr lang="en-US" sz="2400" dirty="0"/>
              <a:t>) which are not yet sufficiently mature for processing to further stages and for which no target dates can be established</a:t>
            </a:r>
          </a:p>
          <a:p>
            <a:r>
              <a:rPr lang="en-US" sz="2400" dirty="0"/>
              <a:t>Such items may include those listed in the </a:t>
            </a:r>
            <a:r>
              <a:rPr lang="en-US" sz="2400" b="1" dirty="0"/>
              <a:t>strategic business plan</a:t>
            </a:r>
            <a:r>
              <a:rPr lang="en-US" sz="2400" dirty="0"/>
              <a:t>, particularly as given as a prospective view on emerging needs</a:t>
            </a:r>
          </a:p>
          <a:p>
            <a:r>
              <a:rPr lang="en-US" sz="2400" dirty="0"/>
              <a:t>This stage can be used for the elaboration of a </a:t>
            </a:r>
            <a:r>
              <a:rPr lang="en-US" sz="2400" b="1" dirty="0"/>
              <a:t>new work item proposal </a:t>
            </a:r>
            <a:r>
              <a:rPr lang="en-US" sz="2400" dirty="0"/>
              <a:t>and the development of an </a:t>
            </a:r>
            <a:r>
              <a:rPr lang="en-US" sz="2400" b="1" dirty="0"/>
              <a:t>initial draft</a:t>
            </a:r>
            <a:r>
              <a:rPr lang="en-US" sz="2400" dirty="0"/>
              <a: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1198763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432378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lt;strong&gt;New&lt;/strong&gt;, &lt;strong&gt;Brand New&lt;/strong&gt;, Star, Sell, Sale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9784" y="1758696"/>
            <a:ext cx="3657600" cy="3657600"/>
          </a:xfrm>
          <a:prstGeom prst="rect">
            <a:avLst/>
          </a:prstGeom>
        </p:spPr>
      </p:pic>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600200"/>
            <a:ext cx="5486400" cy="4525963"/>
          </a:xfrm>
        </p:spPr>
        <p:txBody>
          <a:bodyPr/>
          <a:lstStyle/>
          <a:p>
            <a:r>
              <a:rPr lang="en-US" sz="2800" dirty="0"/>
              <a:t>A new work item proposal (NP) is a proposal for:</a:t>
            </a:r>
          </a:p>
          <a:p>
            <a:pPr lvl="1"/>
            <a:r>
              <a:rPr lang="en-US" sz="2400" dirty="0"/>
              <a:t>a new standard</a:t>
            </a:r>
          </a:p>
          <a:p>
            <a:pPr lvl="1"/>
            <a:r>
              <a:rPr lang="en-US" sz="2400" dirty="0"/>
              <a:t>a new part of an existing </a:t>
            </a:r>
            <a:r>
              <a:rPr lang="en-US" dirty="0"/>
              <a:t> </a:t>
            </a:r>
            <a:r>
              <a:rPr lang="en-US" dirty="0" smtClean="0"/>
              <a:t>        </a:t>
            </a:r>
            <a:r>
              <a:rPr lang="en-US" sz="2400" dirty="0" smtClean="0"/>
              <a:t>standard</a:t>
            </a:r>
            <a:endParaRPr lang="en-US" sz="2400" dirty="0"/>
          </a:p>
          <a:p>
            <a:pPr lvl="1"/>
            <a:r>
              <a:rPr lang="en-US" sz="2400" dirty="0"/>
              <a:t>a Technical Specification or a </a:t>
            </a:r>
            <a:r>
              <a:rPr lang="en-US" sz="2400" dirty="0" smtClean="0"/>
              <a:t>     Publicly </a:t>
            </a:r>
            <a:r>
              <a:rPr lang="en-US" sz="2400" dirty="0"/>
              <a:t>Available Specification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373373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871" y="4495800"/>
            <a:ext cx="1886129" cy="1600200"/>
          </a:xfrm>
          <a:prstGeom prst="rect">
            <a:avLst/>
          </a:prstGeom>
        </p:spPr>
      </p:pic>
      <p:sp>
        <p:nvSpPr>
          <p:cNvPr id="6" name="Content Placeholder 2"/>
          <p:cNvSpPr txBox="1">
            <a:spLocks/>
          </p:cNvSpPr>
          <p:nvPr/>
        </p:nvSpPr>
        <p:spPr bwMode="auto">
          <a:xfrm>
            <a:off x="774358" y="2120044"/>
            <a:ext cx="8077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Font typeface="Wingdings" panose="05000000000000000000" pitchFamily="2" charset="2"/>
              <a:buNone/>
            </a:pPr>
            <a:endParaRPr lang="en-US" sz="1800" kern="0" dirty="0"/>
          </a:p>
          <a:p>
            <a:pPr lvl="1"/>
            <a:r>
              <a:rPr lang="en-US" sz="1600" kern="0" dirty="0"/>
              <a:t>Project development principles</a:t>
            </a:r>
          </a:p>
          <a:p>
            <a:pPr lvl="1"/>
            <a:r>
              <a:rPr lang="en-US" sz="1600" kern="0" dirty="0"/>
              <a:t>ISO/IEC Directives</a:t>
            </a:r>
          </a:p>
          <a:p>
            <a:pPr lvl="1"/>
            <a:r>
              <a:rPr lang="en-US" sz="1600" kern="0" dirty="0"/>
              <a:t>Project stages of IEC standards development work, documents and time frames</a:t>
            </a:r>
          </a:p>
          <a:p>
            <a:pPr lvl="1"/>
            <a:r>
              <a:rPr lang="en-US" sz="1600" kern="0" dirty="0"/>
              <a:t>Technical Specifications, Publicly Available Specifications and Technical Reports</a:t>
            </a:r>
          </a:p>
          <a:p>
            <a:pPr lvl="1"/>
            <a:r>
              <a:rPr lang="en-US" sz="1600" kern="0" dirty="0"/>
              <a:t>Maintenance procedures</a:t>
            </a:r>
          </a:p>
          <a:p>
            <a:pPr lvl="1"/>
            <a:r>
              <a:rPr lang="en-US" sz="1600" kern="0" dirty="0"/>
              <a:t>Amendments </a:t>
            </a:r>
          </a:p>
          <a:p>
            <a:pPr lvl="1"/>
            <a:endParaRPr lang="en-US" sz="1600" kern="0" dirty="0"/>
          </a:p>
          <a:p>
            <a:pPr lvl="1"/>
            <a:endParaRPr lang="en-US" sz="1600" kern="0" dirty="0"/>
          </a:p>
          <a:p>
            <a:pPr lvl="1"/>
            <a:endParaRPr lang="en-US" sz="1600" kern="0" dirty="0"/>
          </a:p>
          <a:p>
            <a:pPr lvl="1"/>
            <a:r>
              <a:rPr lang="en-US" sz="1600" kern="0" dirty="0"/>
              <a:t>Global relevance policy and procedures</a:t>
            </a:r>
          </a:p>
          <a:p>
            <a:pPr lvl="1"/>
            <a:r>
              <a:rPr lang="en-US" sz="1600" kern="0" dirty="0"/>
              <a:t>“In Some Countries” Clauses</a:t>
            </a:r>
          </a:p>
          <a:p>
            <a:pPr lvl="1"/>
            <a:r>
              <a:rPr lang="en-US" sz="1600" kern="0" dirty="0"/>
              <a:t>Normative references </a:t>
            </a:r>
          </a:p>
          <a:p>
            <a:pPr lvl="1"/>
            <a:r>
              <a:rPr lang="en-US" sz="1600" kern="0" dirty="0"/>
              <a:t>Double-logo Standards</a:t>
            </a:r>
          </a:p>
          <a:p>
            <a:pPr lvl="1"/>
            <a:r>
              <a:rPr lang="en-US" sz="1600" kern="0" dirty="0"/>
              <a:t>Fast-track processing</a:t>
            </a:r>
          </a:p>
          <a:p>
            <a:endParaRPr lang="en-US" sz="1800" kern="0" dirty="0"/>
          </a:p>
        </p:txBody>
      </p:sp>
      <p:sp>
        <p:nvSpPr>
          <p:cNvPr id="2" name="Title 1"/>
          <p:cNvSpPr>
            <a:spLocks noGrp="1"/>
          </p:cNvSpPr>
          <p:nvPr>
            <p:ph type="title"/>
          </p:nvPr>
        </p:nvSpPr>
        <p:spPr/>
        <p:txBody>
          <a:bodyPr/>
          <a:lstStyle/>
          <a:p>
            <a:r>
              <a:rPr lang="en-US" dirty="0"/>
              <a:t>Module IV: Learning Objectives</a:t>
            </a:r>
          </a:p>
        </p:txBody>
      </p:sp>
      <p:sp>
        <p:nvSpPr>
          <p:cNvPr id="3" name="Content Placeholder 2"/>
          <p:cNvSpPr>
            <a:spLocks noGrp="1"/>
          </p:cNvSpPr>
          <p:nvPr>
            <p:ph idx="1"/>
          </p:nvPr>
        </p:nvSpPr>
        <p:spPr>
          <a:xfrm>
            <a:off x="774358" y="1408484"/>
            <a:ext cx="8077200" cy="4525963"/>
          </a:xfrm>
        </p:spPr>
        <p:txBody>
          <a:bodyPr/>
          <a:lstStyle/>
          <a:p>
            <a:r>
              <a:rPr lang="en-US" sz="2400" b="1" dirty="0" smtClean="0"/>
              <a:t>This module provides an overview of the IEC standards development process, including:</a:t>
            </a:r>
            <a:endParaRPr lang="en-US" sz="2400" b="1" dirty="0"/>
          </a:p>
          <a:p>
            <a:pPr marL="0" indent="0">
              <a:buNone/>
            </a:pP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36872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2514600" y="1371600"/>
            <a:ext cx="6172200" cy="4754563"/>
          </a:xfrm>
        </p:spPr>
        <p:txBody>
          <a:bodyPr/>
          <a:lstStyle/>
          <a:p>
            <a:r>
              <a:rPr lang="en-US" b="1" dirty="0"/>
              <a:t>A new work item proposal (NP) may </a:t>
            </a:r>
            <a:br>
              <a:rPr lang="en-US" b="1" dirty="0"/>
            </a:br>
            <a:r>
              <a:rPr lang="en-US" b="1" dirty="0"/>
              <a:t>be made in the respective </a:t>
            </a:r>
            <a:r>
              <a:rPr lang="en-US" b="1" dirty="0" smtClean="0"/>
              <a:t>technical committee</a:t>
            </a:r>
            <a:r>
              <a:rPr lang="en-US" b="1" dirty="0" smtClean="0"/>
              <a:t> </a:t>
            </a:r>
            <a:r>
              <a:rPr lang="en-US" b="1" dirty="0"/>
              <a:t>by:</a:t>
            </a:r>
          </a:p>
          <a:p>
            <a:pPr lvl="1"/>
            <a:r>
              <a:rPr lang="en-US" dirty="0"/>
              <a:t>a National Body</a:t>
            </a:r>
          </a:p>
          <a:p>
            <a:pPr lvl="1"/>
            <a:r>
              <a:rPr lang="en-US" dirty="0"/>
              <a:t>the secretariat of that </a:t>
            </a:r>
            <a:r>
              <a:rPr lang="en-US" dirty="0" smtClean="0"/>
              <a:t>committee</a:t>
            </a:r>
            <a:endParaRPr lang="en-US" dirty="0"/>
          </a:p>
          <a:p>
            <a:pPr lvl="1"/>
            <a:r>
              <a:rPr lang="en-US" dirty="0"/>
              <a:t>another technical committee or subcommittee</a:t>
            </a:r>
          </a:p>
          <a:p>
            <a:pPr lvl="1"/>
            <a:r>
              <a:rPr lang="en-US" dirty="0"/>
              <a:t>an organization in “category A” liaison</a:t>
            </a:r>
          </a:p>
          <a:p>
            <a:pPr lvl="1"/>
            <a:r>
              <a:rPr lang="en-US" dirty="0"/>
              <a:t>the technical management board or one of its advisory groups</a:t>
            </a:r>
          </a:p>
          <a:p>
            <a:pPr lvl="1"/>
            <a:r>
              <a:rPr lang="en-US" dirty="0"/>
              <a:t>the Chief Executive Officer</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pic>
        <p:nvPicPr>
          <p:cNvPr id="7" name="Picture 6" descr="ANOTADO: Biloti: Aumento real não gera inflação, ge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529682"/>
            <a:ext cx="2476500" cy="2476500"/>
          </a:xfrm>
          <a:prstGeom prst="rect">
            <a:avLst/>
          </a:prstGeom>
        </p:spPr>
      </p:pic>
    </p:spTree>
    <p:extLst>
      <p:ext uri="{BB962C8B-B14F-4D97-AF65-F5344CB8AC3E}">
        <p14:creationId xmlns:p14="http://schemas.microsoft.com/office/powerpoint/2010/main" val="404070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p:txBody>
          <a:bodyPr/>
          <a:lstStyle/>
          <a:p>
            <a:r>
              <a:rPr lang="en-US" b="1" dirty="0"/>
              <a:t>Proposal Stage Steps:</a:t>
            </a:r>
          </a:p>
          <a:p>
            <a:pPr marL="914400" lvl="1" indent="-457200">
              <a:buFont typeface="+mj-lt"/>
              <a:buAutoNum type="arabicPeriod"/>
            </a:pPr>
            <a:r>
              <a:rPr lang="en-US" dirty="0"/>
              <a:t>Submission of the proposal for a new project</a:t>
            </a:r>
          </a:p>
          <a:p>
            <a:pPr marL="914400" lvl="1" indent="-457200">
              <a:buFont typeface="+mj-lt"/>
              <a:buAutoNum type="arabicPeriod"/>
            </a:pPr>
            <a:r>
              <a:rPr lang="en-US" dirty="0"/>
              <a:t>New project ballot circulated to P-members for vote and to O-members for information</a:t>
            </a:r>
          </a:p>
          <a:p>
            <a:pPr marL="914400" lvl="1" indent="-457200">
              <a:buFont typeface="+mj-lt"/>
              <a:buAutoNum type="arabicPeriod"/>
            </a:pPr>
            <a:r>
              <a:rPr lang="en-US" dirty="0"/>
              <a:t>Voting summary circulated</a:t>
            </a:r>
          </a:p>
          <a:p>
            <a:pPr lvl="2">
              <a:buFont typeface="Arial" panose="020B0604020202020204" pitchFamily="34" charset="0"/>
              <a:buChar char="•"/>
            </a:pPr>
            <a:r>
              <a:rPr lang="en-US" dirty="0"/>
              <a:t>Proposal returned for further definition</a:t>
            </a:r>
          </a:p>
          <a:p>
            <a:pPr marL="914400" lvl="1" indent="-457200">
              <a:buFont typeface="+mj-lt"/>
              <a:buAutoNum type="arabicPeriod"/>
            </a:pPr>
            <a:r>
              <a:rPr lang="en-US" dirty="0"/>
              <a:t>New project accepted or rejected</a:t>
            </a:r>
          </a:p>
          <a:p>
            <a:pPr marL="914400" lvl="1" indent="-457200">
              <a:buFont typeface="+mj-lt"/>
              <a:buAutoNum type="arabicPeriod"/>
            </a:pPr>
            <a:r>
              <a:rPr lang="en-US" dirty="0"/>
              <a:t>Project team set up based on the nominations of P-members</a:t>
            </a:r>
          </a:p>
          <a:p>
            <a:pPr lvl="2">
              <a:buFont typeface="Arial" panose="020B0604020202020204" pitchFamily="34" charset="0"/>
              <a:buChar char="•"/>
            </a:pPr>
            <a:r>
              <a:rPr lang="en-US" dirty="0"/>
              <a:t>Project leader nominated by proposer</a:t>
            </a:r>
          </a:p>
          <a:p>
            <a:pPr marL="914400" lvl="1" indent="-457200">
              <a:buFont typeface="+mj-lt"/>
              <a:buAutoNum type="arabicPeriod"/>
            </a:pPr>
            <a:r>
              <a:rPr lang="en-US" dirty="0"/>
              <a:t>Work plan with target dates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7387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408176"/>
            <a:ext cx="7661188" cy="4612033"/>
          </a:xfrm>
        </p:spPr>
        <p:txBody>
          <a:bodyPr/>
          <a:lstStyle/>
          <a:p>
            <a:r>
              <a:rPr lang="en-US" b="1" dirty="0"/>
              <a:t>Acceptance Criteria for NP:</a:t>
            </a:r>
          </a:p>
          <a:p>
            <a:pPr lvl="1"/>
            <a:r>
              <a:rPr lang="en-US" dirty="0"/>
              <a:t>Approval by a 2/3 majority of the P-members of the </a:t>
            </a:r>
            <a:r>
              <a:rPr lang="en-US" dirty="0" smtClean="0"/>
              <a:t>TC, SC, or </a:t>
            </a:r>
            <a:r>
              <a:rPr lang="en-US" dirty="0" err="1" smtClean="0"/>
              <a:t>SyC</a:t>
            </a:r>
            <a:r>
              <a:rPr lang="en-US" dirty="0" smtClean="0"/>
              <a:t> </a:t>
            </a:r>
            <a:r>
              <a:rPr lang="en-US" dirty="0"/>
              <a:t>(abstentions excluded)</a:t>
            </a:r>
          </a:p>
          <a:p>
            <a:pPr marL="457200" lvl="1" indent="0">
              <a:buNone/>
            </a:pPr>
            <a:r>
              <a:rPr lang="en-US" u="sng" dirty="0" smtClean="0"/>
              <a:t>AND</a:t>
            </a:r>
            <a:endParaRPr lang="en-US" u="sng" dirty="0"/>
          </a:p>
          <a:p>
            <a:pPr lvl="1"/>
            <a:r>
              <a:rPr lang="en-US" dirty="0"/>
              <a:t>Commitment to participate actively in the development of the project by at least:</a:t>
            </a:r>
          </a:p>
          <a:p>
            <a:pPr lvl="2">
              <a:buFont typeface="Arial" panose="020B0604020202020204" pitchFamily="34" charset="0"/>
              <a:buChar char="•"/>
            </a:pPr>
            <a:r>
              <a:rPr lang="en-US" dirty="0"/>
              <a:t>4 P-members in committees with 16 or less P-members</a:t>
            </a:r>
          </a:p>
          <a:p>
            <a:pPr lvl="2">
              <a:buFont typeface="Arial" panose="020B0604020202020204" pitchFamily="34" charset="0"/>
              <a:buChar char="•"/>
            </a:pPr>
            <a:r>
              <a:rPr lang="en-US" dirty="0"/>
              <a:t>5 P-members in committees with 17 or more P-members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17629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618488"/>
            <a:ext cx="7848600" cy="4525963"/>
          </a:xfrm>
        </p:spPr>
        <p:txBody>
          <a:bodyPr/>
          <a:lstStyle/>
          <a:p>
            <a:r>
              <a:rPr lang="en-US" dirty="0"/>
              <a:t>The inclusion of the project in the program of work </a:t>
            </a:r>
            <a:r>
              <a:rPr lang="en-US" b="1" dirty="0"/>
              <a:t>concludes the proposal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pic>
        <p:nvPicPr>
          <p:cNvPr id="5" name="Picture 4" descr="Fast &lt;strong&gt;Forward&lt;/strong&gt;: Why Your 2016 Internal Communic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0"/>
            <a:ext cx="5410200" cy="2357301"/>
          </a:xfrm>
          <a:prstGeom prst="rect">
            <a:avLst/>
          </a:prstGeom>
        </p:spPr>
      </p:pic>
    </p:spTree>
    <p:extLst>
      <p:ext uri="{BB962C8B-B14F-4D97-AF65-F5344CB8AC3E}">
        <p14:creationId xmlns:p14="http://schemas.microsoft.com/office/powerpoint/2010/main" val="1240903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Preparatory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341733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Stairs, Rise, Stair &lt;strong&gt;Step&lt;/strong&gt;, Staircas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9302" y="3527901"/>
            <a:ext cx="2133600" cy="2133600"/>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298448"/>
            <a:ext cx="7518544" cy="4721761"/>
          </a:xfrm>
        </p:spPr>
        <p:txBody>
          <a:bodyPr/>
          <a:lstStyle/>
          <a:p>
            <a:r>
              <a:rPr lang="en-US" dirty="0"/>
              <a:t>The Preparatory Stage covers the preparation of a </a:t>
            </a:r>
            <a:br>
              <a:rPr lang="en-US" dirty="0"/>
            </a:br>
            <a:r>
              <a:rPr lang="en-US" dirty="0"/>
              <a:t>Working Draft (WD).</a:t>
            </a:r>
          </a:p>
          <a:p>
            <a:r>
              <a:rPr lang="en-US" dirty="0"/>
              <a:t>Preparatory Stage Steps:</a:t>
            </a:r>
          </a:p>
          <a:p>
            <a:pPr marL="914400" lvl="1" indent="-457200">
              <a:buFont typeface="+mj-lt"/>
              <a:buAutoNum type="arabicPeriod"/>
            </a:pPr>
            <a:r>
              <a:rPr lang="en-US" dirty="0"/>
              <a:t>Project registered in program of work</a:t>
            </a:r>
          </a:p>
          <a:p>
            <a:pPr marL="914400" lvl="1" indent="-457200">
              <a:buFont typeface="+mj-lt"/>
              <a:buAutoNum type="arabicPeriod"/>
            </a:pPr>
            <a:r>
              <a:rPr lang="en-US" dirty="0"/>
              <a:t>Work Draft (WD) study initiated</a:t>
            </a:r>
          </a:p>
          <a:p>
            <a:pPr marL="914400" lvl="1" indent="-457200">
              <a:buFont typeface="+mj-lt"/>
              <a:buAutoNum type="arabicPeriod"/>
            </a:pPr>
            <a:r>
              <a:rPr lang="en-US" dirty="0"/>
              <a:t>Comments summary circulated</a:t>
            </a:r>
          </a:p>
          <a:p>
            <a:pPr marL="914400" lvl="1" indent="-457200">
              <a:buFont typeface="+mj-lt"/>
              <a:buAutoNum type="arabicPeriod"/>
            </a:pPr>
            <a:r>
              <a:rPr lang="en-US" dirty="0"/>
              <a:t>Agreement to register draft as a CD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spTree>
    <p:extLst>
      <p:ext uri="{BB962C8B-B14F-4D97-AF65-F5344CB8AC3E}">
        <p14:creationId xmlns:p14="http://schemas.microsoft.com/office/powerpoint/2010/main" val="104763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371600"/>
            <a:ext cx="7661188" cy="4648609"/>
          </a:xfrm>
        </p:spPr>
        <p:txBody>
          <a:bodyPr/>
          <a:lstStyle/>
          <a:p>
            <a:r>
              <a:rPr lang="en-US" b="1" dirty="0"/>
              <a:t>Timeline:</a:t>
            </a:r>
          </a:p>
          <a:p>
            <a:pPr lvl="1"/>
            <a:r>
              <a:rPr lang="en-US" dirty="0"/>
              <a:t>A first working draft must be made available within six months of the date the project was added to the program of work.</a:t>
            </a:r>
          </a:p>
          <a:p>
            <a:pPr lvl="2">
              <a:buFont typeface="Arial" panose="020B0604020202020204" pitchFamily="34" charset="0"/>
              <a:buChar char="•"/>
            </a:pPr>
            <a:r>
              <a:rPr lang="en-US" dirty="0"/>
              <a:t>(criteria met if a draft text is submitted with the NP ballot)</a:t>
            </a:r>
          </a:p>
          <a:p>
            <a:pPr lvl="2"/>
            <a:endParaRPr lang="en-US" dirty="0"/>
          </a:p>
          <a:p>
            <a:pPr lvl="2"/>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pic>
        <p:nvPicPr>
          <p:cNvPr id="5" name="Picture 4" descr="The Autism Daddy Origin Sto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652" y="3797808"/>
            <a:ext cx="2514600" cy="1885950"/>
          </a:xfrm>
          <a:prstGeom prst="rect">
            <a:avLst/>
          </a:prstGeom>
        </p:spPr>
      </p:pic>
    </p:spTree>
    <p:extLst>
      <p:ext uri="{BB962C8B-B14F-4D97-AF65-F5344CB8AC3E}">
        <p14:creationId xmlns:p14="http://schemas.microsoft.com/office/powerpoint/2010/main" val="326307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Perils of ‘Professional’ &lt;strong&gt;Experts&lt;/strong&gt; ~ patent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2209800" cy="2209800"/>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457200" y="1600200"/>
            <a:ext cx="4114800" cy="4525963"/>
          </a:xfrm>
        </p:spPr>
        <p:txBody>
          <a:bodyPr/>
          <a:lstStyle/>
          <a:p>
            <a:r>
              <a:rPr lang="en-US" b="1" dirty="0"/>
              <a:t>Work drafts are prepared by Working Groups (WG) or Project Teams (PT)</a:t>
            </a:r>
          </a:p>
          <a:p>
            <a:pPr lvl="1"/>
            <a:r>
              <a:rPr lang="en-US" dirty="0"/>
              <a:t>PT/WG members act as technical experts</a:t>
            </a:r>
          </a:p>
          <a:p>
            <a:pPr lvl="1"/>
            <a:r>
              <a:rPr lang="en-US" dirty="0"/>
              <a:t>IEC Collaboration tools utilized to facilitate the development of the draft</a:t>
            </a:r>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spTree>
    <p:extLst>
      <p:ext uri="{BB962C8B-B14F-4D97-AF65-F5344CB8AC3E}">
        <p14:creationId xmlns:p14="http://schemas.microsoft.com/office/powerpoint/2010/main" val="70005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Books You’re Not Reading: Girls Being Awesome Edition ..."/>
          <p:cNvPicPr>
            <a:picLocks noChangeAspect="1"/>
          </p:cNvPicPr>
          <p:nvPr/>
        </p:nvPicPr>
        <p:blipFill rotWithShape="1">
          <a:blip r:embed="rId2">
            <a:extLst>
              <a:ext uri="{28A0092B-C50C-407E-A947-70E740481C1C}">
                <a14:useLocalDpi xmlns:a14="http://schemas.microsoft.com/office/drawing/2010/main" val="0"/>
              </a:ext>
            </a:extLst>
          </a:blip>
          <a:srcRect t="17791" b="18377"/>
          <a:stretch/>
        </p:blipFill>
        <p:spPr>
          <a:xfrm>
            <a:off x="2900249" y="3951936"/>
            <a:ext cx="3409406" cy="2176272"/>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335025"/>
            <a:ext cx="7661188" cy="2734056"/>
          </a:xfrm>
        </p:spPr>
        <p:txBody>
          <a:bodyPr/>
          <a:lstStyle/>
          <a:p>
            <a:r>
              <a:rPr lang="en-US" dirty="0"/>
              <a:t>The </a:t>
            </a:r>
            <a:r>
              <a:rPr lang="en-US" b="1" dirty="0"/>
              <a:t>preparatory stage is complete </a:t>
            </a:r>
            <a:r>
              <a:rPr lang="en-US" dirty="0"/>
              <a:t>when:</a:t>
            </a:r>
          </a:p>
          <a:p>
            <a:pPr lvl="1"/>
            <a:r>
              <a:rPr lang="en-US" dirty="0"/>
              <a:t>a working draft is available for circulation to the members of the </a:t>
            </a:r>
            <a:r>
              <a:rPr lang="en-US" dirty="0" smtClean="0"/>
              <a:t>TC/SC/</a:t>
            </a:r>
            <a:r>
              <a:rPr lang="en-US" dirty="0" err="1" smtClean="0"/>
              <a:t>SyC</a:t>
            </a:r>
            <a:r>
              <a:rPr lang="en-US" dirty="0" smtClean="0"/>
              <a:t> </a:t>
            </a:r>
            <a:r>
              <a:rPr lang="en-US" dirty="0"/>
              <a:t>as a first committee draft (CD), </a:t>
            </a:r>
          </a:p>
          <a:p>
            <a:pPr marL="457200" lvl="1" indent="0">
              <a:buNone/>
            </a:pPr>
            <a:r>
              <a:rPr lang="en-US" dirty="0"/>
              <a:t>	</a:t>
            </a:r>
            <a:r>
              <a:rPr lang="en-US" i="1" dirty="0"/>
              <a:t>and</a:t>
            </a:r>
            <a:r>
              <a:rPr lang="en-US" dirty="0"/>
              <a:t> </a:t>
            </a:r>
          </a:p>
          <a:p>
            <a:pPr lvl="1"/>
            <a:r>
              <a:rPr lang="en-US" dirty="0"/>
              <a:t>is registered by the office of the CEO.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233963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spTree>
    <p:extLst>
      <p:ext uri="{BB962C8B-B14F-4D97-AF65-F5344CB8AC3E}">
        <p14:creationId xmlns:p14="http://schemas.microsoft.com/office/powerpoint/2010/main" val="389279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IV: Disclaimer</a:t>
            </a:r>
          </a:p>
        </p:txBody>
      </p:sp>
      <p:sp>
        <p:nvSpPr>
          <p:cNvPr id="3" name="Content Placeholder 2"/>
          <p:cNvSpPr>
            <a:spLocks noGrp="1"/>
          </p:cNvSpPr>
          <p:nvPr>
            <p:ph idx="1"/>
          </p:nvPr>
        </p:nvSpPr>
        <p:spPr>
          <a:xfrm>
            <a:off x="862494" y="1291031"/>
            <a:ext cx="7661188" cy="4870677"/>
          </a:xfrm>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 </a:t>
            </a:r>
          </a:p>
          <a:p>
            <a:r>
              <a:rPr lang="en-US" sz="2400" dirty="0"/>
              <a:t>For additional information about content addressed in this module, please contact the USNC staff (</a:t>
            </a:r>
            <a:r>
              <a:rPr lang="en-US" sz="2400" dirty="0">
                <a:hlinkClick r:id="rId3"/>
              </a:rPr>
              <a:t>usnc@ansi.org</a:t>
            </a:r>
            <a:r>
              <a:rPr lang="en-US" sz="2400" dirty="0"/>
              <a:t>).</a:t>
            </a:r>
          </a:p>
          <a:p>
            <a:r>
              <a:rPr lang="en-US" sz="2400" dirty="0"/>
              <a:t>Additional information is also available via </a:t>
            </a:r>
            <a:r>
              <a:rPr lang="en-US" sz="2400" dirty="0">
                <a:hlinkClick r:id="rId4"/>
              </a:rPr>
              <a:t>USNC/IEC Education &amp; Training.</a:t>
            </a:r>
            <a:r>
              <a:rPr lang="en-US" sz="2400" dirty="0"/>
              <a: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063494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kshop/ Training Slimmer Samenwerken | Diensten | Alexi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5000"/>
            <a:ext cx="3292028" cy="2567782"/>
          </a:xfrm>
          <a:prstGeom prst="rect">
            <a:avLst/>
          </a:prstGeom>
        </p:spPr>
      </p:pic>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3276600" y="1335024"/>
            <a:ext cx="5410200" cy="4791139"/>
          </a:xfrm>
        </p:spPr>
        <p:txBody>
          <a:bodyPr/>
          <a:lstStyle/>
          <a:p>
            <a:r>
              <a:rPr lang="en-US" dirty="0"/>
              <a:t>The committee stage is the </a:t>
            </a:r>
            <a:r>
              <a:rPr lang="en-US" b="1" dirty="0"/>
              <a:t>principal stage </a:t>
            </a:r>
            <a:r>
              <a:rPr lang="en-US" dirty="0"/>
              <a:t>at which comments from National Bodies are taken into consideration, with a view to </a:t>
            </a:r>
            <a:r>
              <a:rPr lang="en-US" b="1" dirty="0"/>
              <a:t>reaching consensus </a:t>
            </a:r>
            <a:r>
              <a:rPr lang="en-US" dirty="0"/>
              <a:t>on the technical content. </a:t>
            </a:r>
          </a:p>
          <a:p>
            <a:r>
              <a:rPr lang="en-US" dirty="0"/>
              <a:t>National bodies therefore submit all </a:t>
            </a:r>
            <a:r>
              <a:rPr lang="en-US" b="1" dirty="0"/>
              <a:t>pertinent comments</a:t>
            </a:r>
            <a:r>
              <a:rPr lang="en-US" dirty="0"/>
              <a:t> at this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337785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774358" y="1316736"/>
            <a:ext cx="7661188" cy="4703473"/>
          </a:xfrm>
        </p:spPr>
        <p:txBody>
          <a:bodyPr/>
          <a:lstStyle/>
          <a:p>
            <a:r>
              <a:rPr lang="en-US" dirty="0"/>
              <a:t>From registration of first </a:t>
            </a:r>
            <a:r>
              <a:rPr lang="en-US" b="1" dirty="0"/>
              <a:t>Committee Draft</a:t>
            </a:r>
            <a:r>
              <a:rPr lang="en-US" dirty="0"/>
              <a:t> to </a:t>
            </a:r>
            <a:r>
              <a:rPr lang="en-US" b="1" dirty="0"/>
              <a:t>Committee Draft for Vote</a:t>
            </a:r>
          </a:p>
          <a:p>
            <a:pPr lvl="1"/>
            <a:r>
              <a:rPr lang="en-US" dirty="0"/>
              <a:t>National Committee consensus on draft standard is established</a:t>
            </a:r>
          </a:p>
          <a:p>
            <a:r>
              <a:rPr lang="en-US" dirty="0"/>
              <a:t>Main Steps </a:t>
            </a:r>
          </a:p>
          <a:p>
            <a:pPr marL="914400" lvl="1" indent="-457200">
              <a:buFont typeface="+mj-lt"/>
              <a:buAutoNum type="arabicPeriod"/>
            </a:pPr>
            <a:r>
              <a:rPr lang="en-US" dirty="0"/>
              <a:t>Committee Draft developed (CD)</a:t>
            </a:r>
          </a:p>
          <a:p>
            <a:pPr marL="914400" lvl="1" indent="-457200">
              <a:buFont typeface="+mj-lt"/>
              <a:buAutoNum type="arabicPeriod"/>
            </a:pPr>
            <a:r>
              <a:rPr lang="en-US" dirty="0"/>
              <a:t>CD study/ballot initiated</a:t>
            </a:r>
          </a:p>
          <a:p>
            <a:pPr marL="914400" lvl="1" indent="-457200">
              <a:buFont typeface="+mj-lt"/>
              <a:buAutoNum type="arabicPeriod"/>
            </a:pPr>
            <a:r>
              <a:rPr lang="en-US" dirty="0"/>
              <a:t>Comments/voting summary circulated</a:t>
            </a:r>
          </a:p>
          <a:p>
            <a:pPr lvl="2">
              <a:buFont typeface="Arial" panose="020B0604020202020204" pitchFamily="34" charset="0"/>
              <a:buChar char="•"/>
            </a:pPr>
            <a:r>
              <a:rPr lang="en-US" dirty="0"/>
              <a:t>CD referred back to TC or SC (or WG)</a:t>
            </a:r>
          </a:p>
          <a:p>
            <a:pPr marL="914400" lvl="1" indent="-457200">
              <a:buFont typeface="+mj-lt"/>
              <a:buAutoNum type="arabicPeriod"/>
            </a:pPr>
            <a:r>
              <a:rPr lang="en-US" dirty="0"/>
              <a:t>CD approved as CDV</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360532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774358" y="1335024"/>
            <a:ext cx="7661188" cy="4685185"/>
          </a:xfrm>
        </p:spPr>
        <p:txBody>
          <a:bodyPr/>
          <a:lstStyle/>
          <a:p>
            <a:r>
              <a:rPr lang="en-US" b="1" dirty="0"/>
              <a:t>Timeline:</a:t>
            </a:r>
          </a:p>
          <a:p>
            <a:pPr lvl="1"/>
            <a:r>
              <a:rPr lang="en-US" dirty="0"/>
              <a:t>The committee draft must be made available within 12 months of the date that the project was added to the program of work</a:t>
            </a:r>
          </a:p>
          <a:p>
            <a:pPr lvl="1"/>
            <a:r>
              <a:rPr lang="en-US" dirty="0"/>
              <a:t>A period of 8, 12 or 16 weeks as agreed by the </a:t>
            </a:r>
            <a:r>
              <a:rPr lang="en-US" dirty="0" smtClean="0"/>
              <a:t>TC, SC or </a:t>
            </a:r>
            <a:r>
              <a:rPr lang="en-US" dirty="0" err="1" smtClean="0"/>
              <a:t>SyC</a:t>
            </a:r>
            <a:r>
              <a:rPr lang="en-US" dirty="0" smtClean="0"/>
              <a:t> </a:t>
            </a:r>
            <a:r>
              <a:rPr lang="en-US" dirty="0"/>
              <a:t>shall be available for National Bodies to comment.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32</a:t>
            </a:fld>
            <a:endParaRPr lang="en-US" altLang="en-US" dirty="0"/>
          </a:p>
        </p:txBody>
      </p:sp>
      <p:pic>
        <p:nvPicPr>
          <p:cNvPr id="5" name="Picture 4" descr="&lt;strong&gt;Work in progress&lt;/strong&gt; | Prowebfree | Official Websi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818" y="3912098"/>
            <a:ext cx="3855998" cy="2270671"/>
          </a:xfrm>
          <a:prstGeom prst="rect">
            <a:avLst/>
          </a:prstGeom>
        </p:spPr>
      </p:pic>
    </p:spTree>
    <p:extLst>
      <p:ext uri="{BB962C8B-B14F-4D97-AF65-F5344CB8AC3E}">
        <p14:creationId xmlns:p14="http://schemas.microsoft.com/office/powerpoint/2010/main" val="57073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presaVda: marzo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2209800" cy="2066925"/>
          </a:xfrm>
          <a:prstGeom prst="rect">
            <a:avLst/>
          </a:prstGeom>
        </p:spPr>
      </p:pic>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2667000" y="1170432"/>
            <a:ext cx="6096000" cy="4754563"/>
          </a:xfrm>
        </p:spPr>
        <p:txBody>
          <a:bodyPr>
            <a:noAutofit/>
          </a:bodyPr>
          <a:lstStyle/>
          <a:p>
            <a:r>
              <a:rPr lang="en-US" sz="2000" dirty="0" smtClean="0"/>
              <a:t>No more than 4 weeks after the closing date for comments, the secretariat prepares a compilation of comments and circulates to all P-members and O-members of the technical committee or subcommittee. </a:t>
            </a:r>
          </a:p>
          <a:p>
            <a:r>
              <a:rPr lang="en-US" sz="2000" dirty="0" smtClean="0"/>
              <a:t>In consultation with the TC/SC Chair and the Project Leader, the proposal recommends:</a:t>
            </a:r>
          </a:p>
          <a:p>
            <a:pPr marL="800100" lvl="1" indent="-342900">
              <a:buFont typeface="+mj-lt"/>
              <a:buAutoNum type="alphaLcPeriod"/>
            </a:pPr>
            <a:r>
              <a:rPr lang="en-US" sz="2000" dirty="0" smtClean="0"/>
              <a:t>to discuss the committee draft and comments at the next meeting, or</a:t>
            </a:r>
          </a:p>
          <a:p>
            <a:pPr marL="800100" lvl="1" indent="-342900">
              <a:buFont typeface="+mj-lt"/>
              <a:buAutoNum type="alphaLcPeriod"/>
            </a:pPr>
            <a:r>
              <a:rPr lang="en-US" sz="2000" dirty="0" smtClean="0"/>
              <a:t>to circulate a revised committee draft for consideration, or</a:t>
            </a:r>
          </a:p>
          <a:p>
            <a:pPr marL="800100" lvl="1" indent="-342900">
              <a:buFont typeface="+mj-lt"/>
              <a:buAutoNum type="alphaLcPeriod"/>
            </a:pPr>
            <a:r>
              <a:rPr lang="en-US" sz="2000" dirty="0" smtClean="0"/>
              <a:t>to register the committee draft for the enquiry stage (see 2.6).</a:t>
            </a:r>
          </a:p>
          <a:p>
            <a:r>
              <a:rPr lang="en-US" sz="2000" dirty="0" smtClean="0"/>
              <a:t>If two or more P-members disagree with the proposal (b) or (c), the CD will be discussed at a meeting (a). </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78268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457200" y="1463040"/>
            <a:ext cx="4495800" cy="4663123"/>
          </a:xfrm>
        </p:spPr>
        <p:txBody>
          <a:bodyPr/>
          <a:lstStyle/>
          <a:p>
            <a:r>
              <a:rPr lang="en-US" b="1" dirty="0"/>
              <a:t>Consideration of successive drafts continues until consensus of P-members is obtained OR a decision is made to abandon or defer the project</a:t>
            </a:r>
          </a:p>
          <a:p>
            <a:pPr lvl="1"/>
            <a:r>
              <a:rPr lang="en-US" dirty="0"/>
              <a:t>Each successive CD is considered for a three month comment period.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34</a:t>
            </a:fld>
            <a:endParaRPr lang="en-US" altLang="en-US" dirty="0"/>
          </a:p>
        </p:txBody>
      </p:sp>
      <p:pic>
        <p:nvPicPr>
          <p:cNvPr id="6" name="Picture 5" descr="Fisco e Tasse - E' nata la confederazione CONFEDERPER! (Ca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438400"/>
            <a:ext cx="3413760" cy="2133600"/>
          </a:xfrm>
          <a:prstGeom prst="rect">
            <a:avLst/>
          </a:prstGeom>
        </p:spPr>
      </p:pic>
    </p:spTree>
    <p:extLst>
      <p:ext uri="{BB962C8B-B14F-4D97-AF65-F5344CB8AC3E}">
        <p14:creationId xmlns:p14="http://schemas.microsoft.com/office/powerpoint/2010/main" val="1895732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p:txBody>
          <a:bodyPr/>
          <a:lstStyle/>
          <a:p>
            <a:r>
              <a:rPr lang="en-US" dirty="0"/>
              <a:t>Decision to circulate the Enquiry Draft is taken on </a:t>
            </a:r>
            <a:br>
              <a:rPr lang="en-US" dirty="0"/>
            </a:br>
            <a:r>
              <a:rPr lang="en-US" dirty="0"/>
              <a:t>the basis of the </a:t>
            </a:r>
            <a:r>
              <a:rPr lang="en-US" b="1" dirty="0"/>
              <a:t>consensus principle</a:t>
            </a:r>
          </a:p>
          <a:p>
            <a:pPr lvl="1"/>
            <a:r>
              <a:rPr lang="en-US" dirty="0"/>
              <a:t>Consideration by the </a:t>
            </a:r>
            <a:r>
              <a:rPr lang="en-US" dirty="0" smtClean="0"/>
              <a:t>TC/SC/</a:t>
            </a:r>
            <a:r>
              <a:rPr lang="en-US" dirty="0" err="1" smtClean="0"/>
              <a:t>SyC</a:t>
            </a:r>
            <a:r>
              <a:rPr lang="en-US" dirty="0" smtClean="0"/>
              <a:t> </a:t>
            </a:r>
            <a:r>
              <a:rPr lang="en-US" dirty="0"/>
              <a:t>Chair, in consultation with the Secretary and, if necessary, the Project Leader </a:t>
            </a:r>
          </a:p>
          <a:p>
            <a:pPr lvl="2">
              <a:buFont typeface="Arial" panose="020B0604020202020204" pitchFamily="34" charset="0"/>
              <a:buChar char="•"/>
            </a:pPr>
            <a:r>
              <a:rPr lang="en-US" dirty="0"/>
              <a:t>When consensus is reached, the Secretary submits, within 16 weeks, a finalized version of text in electronic format for distribution of the Enquiry Draft</a:t>
            </a:r>
          </a:p>
          <a:p>
            <a:pPr lvl="2">
              <a:buFont typeface="Arial" panose="020B0604020202020204" pitchFamily="34" charset="0"/>
              <a:buChar char="•"/>
            </a:pPr>
            <a:r>
              <a:rPr lang="en-US" dirty="0"/>
              <a:t>If consensus cannot be reached, the </a:t>
            </a:r>
            <a:r>
              <a:rPr lang="en-US" dirty="0" smtClean="0"/>
              <a:t>TC/SC/</a:t>
            </a:r>
            <a:r>
              <a:rPr lang="en-US" dirty="0" err="1" smtClean="0"/>
              <a:t>SyC</a:t>
            </a:r>
            <a:r>
              <a:rPr lang="en-US" dirty="0" smtClean="0"/>
              <a:t> </a:t>
            </a:r>
            <a:r>
              <a:rPr lang="en-US" dirty="0"/>
              <a:t>should consider publishing a Technical Specification</a:t>
            </a:r>
          </a:p>
          <a:p>
            <a:pPr lvl="1"/>
            <a:r>
              <a:rPr lang="en-US" dirty="0"/>
              <a:t>Committee Stage ends when all technical issues have been resolved and a CD is accepted for circulation as an Enquiry Draft and is registered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35</a:t>
            </a:fld>
            <a:endParaRPr lang="en-US" altLang="en-US" dirty="0"/>
          </a:p>
        </p:txBody>
      </p:sp>
    </p:spTree>
    <p:extLst>
      <p:ext uri="{BB962C8B-B14F-4D97-AF65-F5344CB8AC3E}">
        <p14:creationId xmlns:p14="http://schemas.microsoft.com/office/powerpoint/2010/main" val="283593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36</a:t>
            </a:fld>
            <a:endParaRPr lang="en-US" altLang="en-US" dirty="0"/>
          </a:p>
        </p:txBody>
      </p:sp>
    </p:spTree>
    <p:extLst>
      <p:ext uri="{BB962C8B-B14F-4D97-AF65-F5344CB8AC3E}">
        <p14:creationId xmlns:p14="http://schemas.microsoft.com/office/powerpoint/2010/main" val="2094683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glishvocabularymontessori - &lt;strong&gt;Enquiry&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 y="2057400"/>
            <a:ext cx="3479585" cy="2692400"/>
          </a:xfrm>
          <a:prstGeom prst="rect">
            <a:avLst/>
          </a:prstGeom>
        </p:spPr>
      </p:pic>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3276600" y="1600200"/>
            <a:ext cx="5410200" cy="4525963"/>
          </a:xfrm>
        </p:spPr>
        <p:txBody>
          <a:bodyPr/>
          <a:lstStyle/>
          <a:p>
            <a:r>
              <a:rPr lang="en-US" sz="2400" dirty="0"/>
              <a:t>From Committee Draft for Vote </a:t>
            </a:r>
            <a:br>
              <a:rPr lang="en-US" sz="2400" dirty="0"/>
            </a:br>
            <a:r>
              <a:rPr lang="en-US" sz="2400" dirty="0"/>
              <a:t>(CDV) to approval as a Final Draft International Standard (FDIS)</a:t>
            </a:r>
          </a:p>
          <a:p>
            <a:pPr lvl="1"/>
            <a:r>
              <a:rPr lang="en-US" sz="2000" dirty="0"/>
              <a:t>Allows all IEC national committees to vote and comment on proposed International Standard</a:t>
            </a:r>
          </a:p>
          <a:p>
            <a:r>
              <a:rPr lang="en-US" sz="2400" dirty="0"/>
              <a:t>Last opportunity for technical comments</a:t>
            </a:r>
          </a:p>
          <a:p>
            <a:r>
              <a:rPr lang="en-US" sz="2400" dirty="0"/>
              <a:t>The enquiry draft is referred to as:</a:t>
            </a:r>
          </a:p>
          <a:p>
            <a:pPr lvl="1"/>
            <a:r>
              <a:rPr lang="en-US" sz="2000" dirty="0"/>
              <a:t>Committee Draft for Vote (CDV) within </a:t>
            </a:r>
            <a:r>
              <a:rPr lang="en-US" sz="2000" dirty="0" smtClean="0"/>
              <a:t>IEC</a:t>
            </a:r>
          </a:p>
          <a:p>
            <a:pPr lvl="1"/>
            <a:r>
              <a:rPr lang="en-US" sz="2000" dirty="0" smtClean="0"/>
              <a:t>Draft International Standard (DIS) within ISO</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023363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yenglishabc - Facilitator Resourc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512" y="1389888"/>
            <a:ext cx="3048000" cy="3048000"/>
          </a:xfrm>
          <a:prstGeom prst="rect">
            <a:avLst/>
          </a:prstGeom>
        </p:spPr>
      </p:pic>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389888"/>
            <a:ext cx="5181600" cy="4699699"/>
          </a:xfrm>
        </p:spPr>
        <p:txBody>
          <a:bodyPr/>
          <a:lstStyle/>
          <a:p>
            <a:r>
              <a:rPr lang="en-US" b="1" dirty="0"/>
              <a:t>Main Steps</a:t>
            </a:r>
          </a:p>
          <a:p>
            <a:pPr marL="914400" lvl="1" indent="-457200">
              <a:buFont typeface="+mj-lt"/>
              <a:buAutoNum type="arabicPeriod"/>
            </a:pPr>
            <a:r>
              <a:rPr lang="en-US" dirty="0"/>
              <a:t>CDV registered</a:t>
            </a:r>
          </a:p>
          <a:p>
            <a:pPr marL="914400" lvl="1" indent="-457200">
              <a:buFont typeface="+mj-lt"/>
              <a:buAutoNum type="arabicPeriod"/>
            </a:pPr>
            <a:r>
              <a:rPr lang="en-US" dirty="0"/>
              <a:t>CDV ballot initiated</a:t>
            </a:r>
          </a:p>
          <a:p>
            <a:pPr marL="914400" lvl="1" indent="-457200">
              <a:buFont typeface="+mj-lt"/>
              <a:buAutoNum type="arabicPeriod"/>
            </a:pPr>
            <a:r>
              <a:rPr lang="en-US" dirty="0"/>
              <a:t>Committee draft for vote circulated to national committees for vote and comments</a:t>
            </a:r>
          </a:p>
          <a:p>
            <a:pPr lvl="2">
              <a:buFont typeface="Arial" panose="020B0604020202020204" pitchFamily="34" charset="0"/>
              <a:buChar char="•"/>
            </a:pPr>
            <a:r>
              <a:rPr lang="en-US" dirty="0"/>
              <a:t>Full report circulated</a:t>
            </a:r>
          </a:p>
          <a:p>
            <a:pPr lvl="2">
              <a:buFont typeface="Arial" panose="020B0604020202020204" pitchFamily="34" charset="0"/>
              <a:buChar char="•"/>
            </a:pPr>
            <a:r>
              <a:rPr lang="en-US" dirty="0"/>
              <a:t>Authorization for CDV processing</a:t>
            </a:r>
          </a:p>
          <a:p>
            <a:pPr lvl="2">
              <a:buFont typeface="Arial" panose="020B0604020202020204" pitchFamily="34" charset="0"/>
              <a:buChar char="•"/>
            </a:pPr>
            <a:r>
              <a:rPr lang="en-US" dirty="0"/>
              <a:t>Decision for new CDV ballot</a:t>
            </a:r>
          </a:p>
          <a:p>
            <a:pPr lvl="2">
              <a:buFont typeface="Arial" panose="020B0604020202020204" pitchFamily="34" charset="0"/>
              <a:buChar char="•"/>
            </a:pPr>
            <a:r>
              <a:rPr lang="en-US" dirty="0"/>
              <a:t>Referral back to </a:t>
            </a:r>
            <a:r>
              <a:rPr lang="en-US" dirty="0" smtClean="0"/>
              <a:t>TC, SC or </a:t>
            </a:r>
            <a:r>
              <a:rPr lang="en-US" dirty="0" err="1" smtClean="0"/>
              <a:t>SyC</a:t>
            </a:r>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16223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243584"/>
            <a:ext cx="7661188" cy="4776625"/>
          </a:xfrm>
        </p:spPr>
        <p:txBody>
          <a:bodyPr/>
          <a:lstStyle/>
          <a:p>
            <a:r>
              <a:rPr lang="en-US" b="1" dirty="0"/>
              <a:t>Timeline:</a:t>
            </a:r>
          </a:p>
          <a:p>
            <a:pPr lvl="1"/>
            <a:r>
              <a:rPr lang="en-US" dirty="0"/>
              <a:t>Before passing to the approval stage, the Committee Draft for Vote (CDV) is submitted to all National Committees for a 12 weeks voting period. It is the last stage at which technical comments can be taken into consideration. The CDV is considered as approved if:</a:t>
            </a:r>
          </a:p>
          <a:p>
            <a:pPr lvl="2">
              <a:buFont typeface="Arial" panose="020B0604020202020204" pitchFamily="34" charset="0"/>
              <a:buChar char="•"/>
            </a:pPr>
            <a:r>
              <a:rPr lang="en-US" dirty="0"/>
              <a:t>a majority of two thirds of the votes cast by P-members is in favor, </a:t>
            </a:r>
          </a:p>
          <a:p>
            <a:pPr marL="914400" lvl="2" indent="0">
              <a:buNone/>
            </a:pPr>
            <a:r>
              <a:rPr lang="en-US" u="sng" dirty="0" smtClean="0"/>
              <a:t>AND</a:t>
            </a:r>
            <a:endParaRPr lang="en-US" u="sng" dirty="0"/>
          </a:p>
          <a:p>
            <a:pPr lvl="2">
              <a:buFont typeface="Arial" panose="020B0604020202020204" pitchFamily="34" charset="0"/>
              <a:buChar char="•"/>
            </a:pPr>
            <a:r>
              <a:rPr lang="en-US" dirty="0"/>
              <a:t>the number of negative votes cast by all National Committees does not exceed one quarter of all the votes cast.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420123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549502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326576"/>
            <a:ext cx="7661188" cy="4693633"/>
          </a:xfrm>
        </p:spPr>
        <p:txBody>
          <a:bodyPr/>
          <a:lstStyle/>
          <a:p>
            <a:r>
              <a:rPr lang="en-US" dirty="0"/>
              <a:t>Types of Votes:</a:t>
            </a:r>
          </a:p>
          <a:p>
            <a:pPr lvl="1"/>
            <a:r>
              <a:rPr lang="en-US" b="1" dirty="0"/>
              <a:t>We approve the technical content of the draft</a:t>
            </a:r>
          </a:p>
          <a:p>
            <a:pPr lvl="2">
              <a:buFont typeface="Arial" panose="020B0604020202020204" pitchFamily="34" charset="0"/>
              <a:buChar char="•"/>
            </a:pPr>
            <a:r>
              <a:rPr lang="en-US" dirty="0"/>
              <a:t>as presented or with comments (editorial or other)</a:t>
            </a:r>
            <a:br>
              <a:rPr lang="en-US" dirty="0"/>
            </a:br>
            <a:endParaRPr lang="en-US" dirty="0"/>
          </a:p>
          <a:p>
            <a:pPr lvl="1"/>
            <a:r>
              <a:rPr lang="en-US" b="1" dirty="0"/>
              <a:t>We disapprove for the technical reasons stated</a:t>
            </a:r>
          </a:p>
          <a:p>
            <a:pPr lvl="2">
              <a:buFont typeface="Arial" panose="020B0604020202020204" pitchFamily="34" charset="0"/>
              <a:buChar char="•"/>
            </a:pPr>
            <a:r>
              <a:rPr lang="en-US" dirty="0"/>
              <a:t>Must include technical reasons for negative</a:t>
            </a:r>
          </a:p>
          <a:p>
            <a:pPr lvl="2">
              <a:buFont typeface="Arial" panose="020B0604020202020204" pitchFamily="34" charset="0"/>
              <a:buChar char="•"/>
            </a:pPr>
            <a:r>
              <a:rPr lang="en-US" dirty="0"/>
              <a:t>May indicate that acceptance of specific technical modifications will change “No” vote to “Yes”</a:t>
            </a:r>
            <a:br>
              <a:rPr lang="en-US" dirty="0"/>
            </a:br>
            <a:endParaRPr lang="en-US" dirty="0"/>
          </a:p>
          <a:p>
            <a:pPr lvl="1"/>
            <a:r>
              <a:rPr lang="en-US" b="1" dirty="0"/>
              <a:t>We abstain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40</a:t>
            </a:fld>
            <a:endParaRPr lang="en-US" altLang="en-US" dirty="0"/>
          </a:p>
        </p:txBody>
      </p:sp>
      <p:pic>
        <p:nvPicPr>
          <p:cNvPr id="6" name="Picture 5" descr="Double Blind Review auf dem Prüfstand: Ein Fallbeispie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692841"/>
            <a:ext cx="2514600" cy="1433322"/>
          </a:xfrm>
          <a:prstGeom prst="rect">
            <a:avLst/>
          </a:prstGeom>
        </p:spPr>
      </p:pic>
    </p:spTree>
    <p:extLst>
      <p:ext uri="{BB962C8B-B14F-4D97-AF65-F5344CB8AC3E}">
        <p14:creationId xmlns:p14="http://schemas.microsoft.com/office/powerpoint/2010/main" val="194108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p:txBody>
          <a:bodyPr>
            <a:normAutofit lnSpcReduction="10000"/>
          </a:bodyPr>
          <a:lstStyle/>
          <a:p>
            <a:r>
              <a:rPr lang="en-US" b="1" dirty="0"/>
              <a:t>The Chair, in cooperation with the Secretary and Project Leader and in consultation with the IEC Central Office, shall take one of the following actions</a:t>
            </a:r>
          </a:p>
          <a:p>
            <a:pPr lvl="1"/>
            <a:r>
              <a:rPr lang="en-US" dirty="0"/>
              <a:t>when approval criteria met, to register the CDV as a Final Draft International Standard (FDIS), or</a:t>
            </a:r>
          </a:p>
          <a:p>
            <a:pPr lvl="1"/>
            <a:r>
              <a:rPr lang="en-US" dirty="0"/>
              <a:t>in case of a CDV where no negative votes have been received, to proceed </a:t>
            </a:r>
            <a:r>
              <a:rPr lang="en-US" b="1" dirty="0"/>
              <a:t>directly to publication</a:t>
            </a:r>
            <a:r>
              <a:rPr lang="en-US" dirty="0"/>
              <a:t>, or</a:t>
            </a:r>
          </a:p>
          <a:p>
            <a:pPr lvl="1"/>
            <a:r>
              <a:rPr lang="en-US" dirty="0"/>
              <a:t>when approval criteria are not met</a:t>
            </a:r>
          </a:p>
          <a:p>
            <a:pPr lvl="2">
              <a:buFont typeface="Arial" panose="020B0604020202020204" pitchFamily="34" charset="0"/>
              <a:buChar char="•"/>
            </a:pPr>
            <a:r>
              <a:rPr lang="en-US" dirty="0"/>
              <a:t>to circulate a revised CDV for voting</a:t>
            </a:r>
          </a:p>
          <a:p>
            <a:pPr lvl="2">
              <a:buFont typeface="Arial" panose="020B0604020202020204" pitchFamily="34" charset="0"/>
              <a:buChar char="•"/>
            </a:pPr>
            <a:r>
              <a:rPr lang="en-US" dirty="0"/>
              <a:t>to circulate a revised CDV for comment</a:t>
            </a:r>
          </a:p>
          <a:p>
            <a:pPr lvl="2">
              <a:buFont typeface="Arial" panose="020B0604020202020204" pitchFamily="34" charset="0"/>
              <a:buChar char="•"/>
            </a:pPr>
            <a:r>
              <a:rPr lang="en-US" dirty="0"/>
              <a:t>to circulate a revised CDV for discussion at the next meeting</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41</a:t>
            </a:fld>
            <a:endParaRPr lang="en-US" altLang="en-US" dirty="0"/>
          </a:p>
        </p:txBody>
      </p:sp>
    </p:spTree>
    <p:extLst>
      <p:ext uri="{BB962C8B-B14F-4D97-AF65-F5344CB8AC3E}">
        <p14:creationId xmlns:p14="http://schemas.microsoft.com/office/powerpoint/2010/main" val="90801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225296"/>
            <a:ext cx="7661188" cy="5010912"/>
          </a:xfrm>
        </p:spPr>
        <p:txBody>
          <a:bodyPr>
            <a:normAutofit fontScale="85000" lnSpcReduction="20000"/>
          </a:bodyPr>
          <a:lstStyle/>
          <a:p>
            <a:r>
              <a:rPr lang="en-US" dirty="0"/>
              <a:t>Following approval of the CDV, the Secretariat provides, within a maximum of four months, both paper and machine-readable text for FDIS ballot</a:t>
            </a:r>
            <a:br>
              <a:rPr lang="en-US" dirty="0"/>
            </a:br>
            <a:endParaRPr lang="en-US" dirty="0"/>
          </a:p>
          <a:p>
            <a:r>
              <a:rPr lang="en-US" dirty="0"/>
              <a:t>The </a:t>
            </a:r>
            <a:r>
              <a:rPr lang="en-US" b="1" dirty="0"/>
              <a:t>enquiry stage concludes </a:t>
            </a:r>
            <a:r>
              <a:rPr lang="en-US" dirty="0"/>
              <a:t>with the registration of the text for circulation as a Final Draft International Standard (FDIS)</a:t>
            </a:r>
          </a:p>
          <a:p>
            <a:pPr lvl="1"/>
            <a:r>
              <a:rPr lang="en-US" dirty="0"/>
              <a:t>Under certain circumstances, an enquiry draft may be approved for publication directly:</a:t>
            </a:r>
          </a:p>
          <a:p>
            <a:pPr lvl="2">
              <a:buFont typeface="Arial" panose="020B0604020202020204" pitchFamily="34" charset="0"/>
              <a:buChar char="•"/>
            </a:pPr>
            <a:r>
              <a:rPr lang="en-US" dirty="0"/>
              <a:t>no other technical changes will be made to the draft,</a:t>
            </a:r>
          </a:p>
          <a:p>
            <a:pPr lvl="2">
              <a:buFont typeface="Arial" panose="020B0604020202020204" pitchFamily="34" charset="0"/>
              <a:buChar char="•"/>
            </a:pPr>
            <a:r>
              <a:rPr lang="en-US" dirty="0"/>
              <a:t>a  two-thirds  majority  of  the  votes  cast  by  the  P-members  of  the  technical  committee  or  subcommittee are in </a:t>
            </a:r>
            <a:r>
              <a:rPr lang="en-US" dirty="0" smtClean="0"/>
              <a:t>favor</a:t>
            </a:r>
            <a:r>
              <a:rPr lang="en-US" dirty="0"/>
              <a:t>, and</a:t>
            </a:r>
          </a:p>
          <a:p>
            <a:pPr lvl="2">
              <a:buFont typeface="Arial" panose="020B0604020202020204" pitchFamily="34" charset="0"/>
              <a:buChar char="•"/>
            </a:pPr>
            <a:r>
              <a:rPr lang="en-US" dirty="0"/>
              <a:t>not more than one-quarter of the total number of votes cast are negative.</a:t>
            </a:r>
          </a:p>
          <a:p>
            <a:pPr marL="914400" lvl="2" indent="0">
              <a:buNone/>
            </a:pPr>
            <a:endParaRPr lang="en-US" dirty="0" smtClean="0"/>
          </a:p>
          <a:p>
            <a:pPr marL="914400" lvl="2" indent="0">
              <a:buNone/>
            </a:pPr>
            <a:r>
              <a:rPr lang="en-US" i="1" dirty="0" smtClean="0"/>
              <a:t>Abstentions  </a:t>
            </a:r>
            <a:r>
              <a:rPr lang="en-US" i="1" dirty="0"/>
              <a:t>are  excluded  when  the  votes  are  counted,  as  well  as  negative  votes  not  accompanied by technical reasons.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42</a:t>
            </a:fld>
            <a:endParaRPr lang="en-US" altLang="en-US" dirty="0"/>
          </a:p>
        </p:txBody>
      </p:sp>
    </p:spTree>
    <p:extLst>
      <p:ext uri="{BB962C8B-B14F-4D97-AF65-F5344CB8AC3E}">
        <p14:creationId xmlns:p14="http://schemas.microsoft.com/office/powerpoint/2010/main" val="402366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Stage</a:t>
            </a:r>
            <a:endParaRPr lang="en-US" dirty="0"/>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43</a:t>
            </a:fld>
            <a:endParaRPr lang="en-US" altLang="en-US" dirty="0"/>
          </a:p>
        </p:txBody>
      </p:sp>
    </p:spTree>
    <p:extLst>
      <p:ext uri="{BB962C8B-B14F-4D97-AF65-F5344CB8AC3E}">
        <p14:creationId xmlns:p14="http://schemas.microsoft.com/office/powerpoint/2010/main" val="3897143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Sent the &lt;strong&gt;Final&lt;/strong&gt; &lt;strong&gt;Final&lt;/strong&gt; &lt;strong&gt;Final Draft&lt;/strong&gt;&quot; - Architects Will Lov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14600"/>
            <a:ext cx="1555080" cy="1577181"/>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1905000" y="1371600"/>
            <a:ext cx="6781800" cy="4754563"/>
          </a:xfrm>
        </p:spPr>
        <p:txBody>
          <a:bodyPr>
            <a:normAutofit lnSpcReduction="10000"/>
          </a:bodyPr>
          <a:lstStyle/>
          <a:p>
            <a:r>
              <a:rPr lang="en-US" dirty="0"/>
              <a:t>From registration as an FDIS to approval </a:t>
            </a:r>
            <a:br>
              <a:rPr lang="en-US" dirty="0"/>
            </a:br>
            <a:r>
              <a:rPr lang="en-US" dirty="0"/>
              <a:t>for publication</a:t>
            </a:r>
          </a:p>
          <a:p>
            <a:pPr lvl="1"/>
            <a:r>
              <a:rPr lang="en-US" dirty="0"/>
              <a:t>Allows all IEC member bodies to review and vote on final version of proposed International Standard</a:t>
            </a:r>
          </a:p>
          <a:p>
            <a:r>
              <a:rPr lang="en-US" dirty="0"/>
              <a:t>Main Steps</a:t>
            </a:r>
          </a:p>
          <a:p>
            <a:pPr marL="914400" lvl="1" indent="-457200">
              <a:buFont typeface="+mj-lt"/>
              <a:buAutoNum type="arabicPeriod"/>
            </a:pPr>
            <a:r>
              <a:rPr lang="en-US" dirty="0"/>
              <a:t>FDIS registered</a:t>
            </a:r>
          </a:p>
          <a:p>
            <a:pPr marL="914400" lvl="1" indent="-457200">
              <a:buFont typeface="+mj-lt"/>
              <a:buAutoNum type="arabicPeriod"/>
            </a:pPr>
            <a:r>
              <a:rPr lang="en-US" dirty="0"/>
              <a:t>FDIS ballot initiated</a:t>
            </a:r>
          </a:p>
          <a:p>
            <a:pPr marL="914400" lvl="1" indent="-457200">
              <a:buFont typeface="+mj-lt"/>
              <a:buAutoNum type="arabicPeriod"/>
            </a:pPr>
            <a:r>
              <a:rPr lang="en-US" dirty="0"/>
              <a:t>Final Draft International Standards circulated for formal approval 	</a:t>
            </a:r>
          </a:p>
          <a:p>
            <a:pPr lvl="2">
              <a:buFont typeface="Arial" panose="020B0604020202020204" pitchFamily="34" charset="0"/>
              <a:buChar char="•"/>
            </a:pPr>
            <a:r>
              <a:rPr lang="en-US" dirty="0"/>
              <a:t>FDIS referred back to </a:t>
            </a:r>
            <a:r>
              <a:rPr lang="en-US" dirty="0" smtClean="0"/>
              <a:t>TC, SC or </a:t>
            </a:r>
            <a:r>
              <a:rPr lang="en-US" dirty="0" err="1" smtClean="0"/>
              <a:t>SyC</a:t>
            </a:r>
            <a:endParaRPr lang="en-US" dirty="0"/>
          </a:p>
          <a:p>
            <a:pPr marL="914400" lvl="1" indent="-457200">
              <a:buFont typeface="+mj-lt"/>
              <a:buAutoNum type="arabicPeriod"/>
            </a:pPr>
            <a:r>
              <a:rPr lang="en-US" dirty="0"/>
              <a:t>FDIS approved for publication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44</a:t>
            </a:fld>
            <a:endParaRPr lang="en-US" altLang="en-US" dirty="0"/>
          </a:p>
        </p:txBody>
      </p:sp>
    </p:spTree>
    <p:extLst>
      <p:ext uri="{BB962C8B-B14F-4D97-AF65-F5344CB8AC3E}">
        <p14:creationId xmlns:p14="http://schemas.microsoft.com/office/powerpoint/2010/main" val="1578469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 poder de un &lt;strong&gt;no&lt;/strong&gt; positivo | Estrategia Minerv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516585"/>
            <a:ext cx="2171967" cy="1282700"/>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457199" y="1389888"/>
            <a:ext cx="8191768" cy="4736276"/>
          </a:xfrm>
        </p:spPr>
        <p:txBody>
          <a:bodyPr>
            <a:normAutofit/>
          </a:bodyPr>
          <a:lstStyle/>
          <a:p>
            <a:r>
              <a:rPr lang="en-US" b="1" dirty="0"/>
              <a:t>The FDIS is circulated to the National </a:t>
            </a:r>
            <a:r>
              <a:rPr lang="en-US" b="1" dirty="0" smtClean="0"/>
              <a:t>           Committees </a:t>
            </a:r>
            <a:r>
              <a:rPr lang="en-US" b="1" dirty="0"/>
              <a:t>for a 6 weeks voting period. </a:t>
            </a:r>
            <a:r>
              <a:rPr lang="en-US" b="1" dirty="0" smtClean="0"/>
              <a:t>                  Each </a:t>
            </a:r>
            <a:r>
              <a:rPr lang="en-US" b="1" dirty="0"/>
              <a:t>National Committee's vote must be explicit: positive, negative or abstention.</a:t>
            </a:r>
          </a:p>
          <a:p>
            <a:pPr lvl="1"/>
            <a:r>
              <a:rPr lang="en-US" dirty="0"/>
              <a:t>If an NC votes affirmatively, it cannot submit any comments.</a:t>
            </a:r>
          </a:p>
          <a:p>
            <a:pPr lvl="1"/>
            <a:r>
              <a:rPr lang="en-US" dirty="0"/>
              <a:t>If an NC finds an FDIS unacceptable, it votes negative and states the technical reasons. </a:t>
            </a:r>
          </a:p>
          <a:p>
            <a:pPr lvl="2">
              <a:buFont typeface="Arial" panose="020B0604020202020204" pitchFamily="34" charset="0"/>
              <a:buChar char="•"/>
            </a:pPr>
            <a:r>
              <a:rPr lang="en-US" dirty="0"/>
              <a:t>It cannot cast an affirmative vote conditional on modifications.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45</a:t>
            </a:fld>
            <a:endParaRPr lang="en-US" altLang="en-US" dirty="0"/>
          </a:p>
        </p:txBody>
      </p:sp>
    </p:spTree>
    <p:extLst>
      <p:ext uri="{BB962C8B-B14F-4D97-AF65-F5344CB8AC3E}">
        <p14:creationId xmlns:p14="http://schemas.microsoft.com/office/powerpoint/2010/main" val="1625032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how Me Librarian: YA Friday: Teen Volunteers in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3124200" cy="3124200"/>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3124200" y="1600200"/>
            <a:ext cx="5562600" cy="4525963"/>
          </a:xfrm>
        </p:spPr>
        <p:txBody>
          <a:bodyPr/>
          <a:lstStyle/>
          <a:p>
            <a:r>
              <a:rPr lang="en-US" dirty="0"/>
              <a:t>Criteria for Approval</a:t>
            </a:r>
          </a:p>
          <a:p>
            <a:pPr lvl="1"/>
            <a:r>
              <a:rPr lang="en-US" dirty="0"/>
              <a:t>Acceptance by a 2/3 majority of </a:t>
            </a:r>
            <a:r>
              <a:rPr lang="en-US" dirty="0" smtClean="0"/>
              <a:t>        P-members </a:t>
            </a:r>
            <a:r>
              <a:rPr lang="en-US" dirty="0"/>
              <a:t>voting</a:t>
            </a:r>
          </a:p>
          <a:p>
            <a:pPr marL="0" indent="0">
              <a:buNone/>
            </a:pPr>
            <a:r>
              <a:rPr lang="en-US" dirty="0"/>
              <a:t>	</a:t>
            </a:r>
            <a:r>
              <a:rPr lang="en-US" u="sng" dirty="0"/>
              <a:t>AND</a:t>
            </a:r>
          </a:p>
          <a:p>
            <a:pPr lvl="1"/>
            <a:r>
              <a:rPr lang="en-US" dirty="0"/>
              <a:t>Not more than 1/4 of the total votes cast are negative</a:t>
            </a:r>
          </a:p>
          <a:p>
            <a:pPr lvl="2">
              <a:buFont typeface="Arial" panose="020B0604020202020204" pitchFamily="34" charset="0"/>
              <a:buChar char="•"/>
            </a:pPr>
            <a:r>
              <a:rPr lang="en-US" dirty="0"/>
              <a:t>Excluded from tally:</a:t>
            </a:r>
          </a:p>
          <a:p>
            <a:pPr lvl="2">
              <a:buFont typeface="Arial" panose="020B0604020202020204" pitchFamily="34" charset="0"/>
              <a:buChar char="•"/>
            </a:pPr>
            <a:r>
              <a:rPr lang="en-US" dirty="0"/>
              <a:t>Abstentions</a:t>
            </a:r>
          </a:p>
          <a:p>
            <a:pPr lvl="2">
              <a:buFont typeface="Arial" panose="020B0604020202020204" pitchFamily="34" charset="0"/>
              <a:buChar char="•"/>
            </a:pPr>
            <a:r>
              <a:rPr lang="en-US" dirty="0"/>
              <a:t>Negative votes not accompanied by technical reasons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46</a:t>
            </a:fld>
            <a:endParaRPr lang="en-US" altLang="en-US" dirty="0"/>
          </a:p>
        </p:txBody>
      </p:sp>
    </p:spTree>
    <p:extLst>
      <p:ext uri="{BB962C8B-B14F-4D97-AF65-F5344CB8AC3E}">
        <p14:creationId xmlns:p14="http://schemas.microsoft.com/office/powerpoint/2010/main" val="4215101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p:txBody>
          <a:bodyPr/>
          <a:lstStyle/>
          <a:p>
            <a:r>
              <a:rPr lang="en-US" dirty="0"/>
              <a:t>Within 2 weeks after the end of the voting period, </a:t>
            </a:r>
            <a:br>
              <a:rPr lang="en-US" dirty="0"/>
            </a:br>
            <a:r>
              <a:rPr lang="en-US" dirty="0"/>
              <a:t>the office of the CEO circulates to all National Committees a result of voting report indicating either the formal approval or formal rejection of the FDIS</a:t>
            </a:r>
          </a:p>
          <a:p>
            <a:pPr lvl="1"/>
            <a:r>
              <a:rPr lang="en-US" dirty="0"/>
              <a:t>Technical reasons for negative votes are appended for information only.</a:t>
            </a:r>
          </a:p>
          <a:p>
            <a:r>
              <a:rPr lang="en-US" dirty="0"/>
              <a:t>If the document is approved, </a:t>
            </a:r>
            <a:r>
              <a:rPr lang="en-US" b="1" dirty="0"/>
              <a:t>it progresses to the final publication stage</a:t>
            </a:r>
            <a:r>
              <a:rPr lang="en-US" dirty="0"/>
              <a:t>. If the document is not approved, it is referred back to the </a:t>
            </a:r>
            <a:r>
              <a:rPr lang="en-US" dirty="0" smtClean="0"/>
              <a:t>TC, SC or </a:t>
            </a:r>
            <a:r>
              <a:rPr lang="en-US" dirty="0" err="1" smtClean="0"/>
              <a:t>SyC</a:t>
            </a:r>
            <a:r>
              <a:rPr lang="en-US" dirty="0" smtClean="0"/>
              <a:t> </a:t>
            </a:r>
            <a:r>
              <a:rPr lang="en-US" dirty="0"/>
              <a:t>to be reconsidered.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47</a:t>
            </a:fld>
            <a:endParaRPr lang="en-US" altLang="en-US" dirty="0"/>
          </a:p>
        </p:txBody>
      </p:sp>
    </p:spTree>
    <p:extLst>
      <p:ext uri="{BB962C8B-B14F-4D97-AF65-F5344CB8AC3E}">
        <p14:creationId xmlns:p14="http://schemas.microsoft.com/office/powerpoint/2010/main" val="204462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48</a:t>
            </a:fld>
            <a:endParaRPr lang="en-US" altLang="en-US" dirty="0"/>
          </a:p>
        </p:txBody>
      </p:sp>
    </p:spTree>
    <p:extLst>
      <p:ext uri="{BB962C8B-B14F-4D97-AF65-F5344CB8AC3E}">
        <p14:creationId xmlns:p14="http://schemas.microsoft.com/office/powerpoint/2010/main" val="3872802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57200" y="1600200"/>
            <a:ext cx="4800600" cy="4525963"/>
          </a:xfrm>
        </p:spPr>
        <p:txBody>
          <a:bodyPr/>
          <a:lstStyle/>
          <a:p>
            <a:r>
              <a:rPr lang="en-US" dirty="0"/>
              <a:t>From submission of final text for publication to publication of International Standard (IS)</a:t>
            </a:r>
            <a:br>
              <a:rPr lang="en-US" dirty="0"/>
            </a:br>
            <a:endParaRPr lang="en-US" dirty="0"/>
          </a:p>
          <a:p>
            <a:r>
              <a:rPr lang="en-US" dirty="0"/>
              <a:t>Main Step:</a:t>
            </a:r>
          </a:p>
          <a:p>
            <a:pPr lvl="1"/>
            <a:r>
              <a:rPr lang="en-US" dirty="0"/>
              <a:t>Document published as International Standard within 2 months after FDIS voting period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49</a:t>
            </a:fld>
            <a:endParaRPr lang="en-US" altLang="en-US" dirty="0"/>
          </a:p>
        </p:txBody>
      </p:sp>
      <p:pic>
        <p:nvPicPr>
          <p:cNvPr id="5" name="Picture 4" descr="dogs with jobs | Have dog blog will trav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28800"/>
            <a:ext cx="2470150" cy="3231442"/>
          </a:xfrm>
          <a:prstGeom prst="rect">
            <a:avLst/>
          </a:prstGeom>
        </p:spPr>
      </p:pic>
    </p:spTree>
    <p:extLst>
      <p:ext uri="{BB962C8B-B14F-4D97-AF65-F5344CB8AC3E}">
        <p14:creationId xmlns:p14="http://schemas.microsoft.com/office/powerpoint/2010/main" val="186395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ISO/IEC Directives: Part 1</a:t>
            </a:r>
            <a:br>
              <a:rPr lang="en-US" dirty="0"/>
            </a:br>
            <a:r>
              <a:rPr lang="en-US" i="1" dirty="0"/>
              <a:t>Procedures for the Technical Work</a:t>
            </a:r>
          </a:p>
        </p:txBody>
      </p:sp>
      <p:sp>
        <p:nvSpPr>
          <p:cNvPr id="3" name="Content Placeholder 2"/>
          <p:cNvSpPr>
            <a:spLocks noGrp="1"/>
          </p:cNvSpPr>
          <p:nvPr>
            <p:ph idx="1"/>
          </p:nvPr>
        </p:nvSpPr>
        <p:spPr>
          <a:xfrm>
            <a:off x="774358" y="1389888"/>
            <a:ext cx="7661188" cy="4630321"/>
          </a:xfrm>
        </p:spPr>
        <p:txBody>
          <a:bodyPr/>
          <a:lstStyle/>
          <a:p>
            <a:r>
              <a:rPr lang="en-US" sz="2400" dirty="0"/>
              <a:t>Sets out the procedures to be followed within ISO </a:t>
            </a:r>
            <a:br>
              <a:rPr lang="en-US" sz="2400" dirty="0"/>
            </a:br>
            <a:r>
              <a:rPr lang="en-US" sz="2400" dirty="0"/>
              <a:t>and IEC in developing, approving and maintaining International Standards, and for the administration of TCs and subsidiary bodies </a:t>
            </a:r>
          </a:p>
          <a:p>
            <a:r>
              <a:rPr lang="en-US" sz="2400" dirty="0"/>
              <a:t>The procedures are based on the following concepts: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graphicFrame>
        <p:nvGraphicFramePr>
          <p:cNvPr id="5" name="Diagram 4"/>
          <p:cNvGraphicFramePr/>
          <p:nvPr/>
        </p:nvGraphicFramePr>
        <p:xfrm>
          <a:off x="838200" y="4038600"/>
          <a:ext cx="7467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639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gumentos y análisis del AB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3768097" cy="2120900"/>
          </a:xfrm>
          <a:prstGeom prst="rect">
            <a:avLst/>
          </a:prstGeom>
        </p:spPr>
      </p:pic>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495800" y="1371600"/>
            <a:ext cx="4191000" cy="4754563"/>
          </a:xfrm>
        </p:spPr>
        <p:txBody>
          <a:bodyPr/>
          <a:lstStyle/>
          <a:p>
            <a:r>
              <a:rPr lang="en-US" sz="2800" b="1" dirty="0"/>
              <a:t>IEC’s Publishing Requirements:</a:t>
            </a:r>
          </a:p>
          <a:p>
            <a:pPr lvl="1"/>
            <a:r>
              <a:rPr lang="en-US" sz="2400" dirty="0"/>
              <a:t>Complete text</a:t>
            </a:r>
          </a:p>
          <a:p>
            <a:pPr lvl="1"/>
            <a:r>
              <a:rPr lang="en-US" sz="2400" dirty="0"/>
              <a:t>Electronic text</a:t>
            </a:r>
          </a:p>
          <a:p>
            <a:pPr lvl="1"/>
            <a:r>
              <a:rPr lang="en-US" sz="2400" dirty="0"/>
              <a:t>Clean hard copy of text</a:t>
            </a:r>
          </a:p>
          <a:p>
            <a:pPr lvl="1"/>
            <a:r>
              <a:rPr lang="en-US" sz="2400" dirty="0"/>
              <a:t>All required language versions</a:t>
            </a:r>
          </a:p>
          <a:p>
            <a:pPr lvl="1"/>
            <a:r>
              <a:rPr lang="en-US" sz="2400" dirty="0"/>
              <a:t>Compliance with Directives Part 2</a:t>
            </a:r>
          </a:p>
          <a:p>
            <a:endParaRPr lang="en-US" sz="2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50</a:t>
            </a:fld>
            <a:endParaRPr lang="en-US" altLang="en-US" dirty="0"/>
          </a:p>
        </p:txBody>
      </p:sp>
    </p:spTree>
    <p:extLst>
      <p:ext uri="{BB962C8B-B14F-4D97-AF65-F5344CB8AC3E}">
        <p14:creationId xmlns:p14="http://schemas.microsoft.com/office/powerpoint/2010/main" val="832089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数据仓库的基本架构 | 网站数据分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3352800" cy="3352800"/>
          </a:xfrm>
          <a:prstGeom prst="rect">
            <a:avLst/>
          </a:prstGeom>
        </p:spPr>
      </p:pic>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57200" y="1600200"/>
            <a:ext cx="3810000" cy="4525963"/>
          </a:xfrm>
        </p:spPr>
        <p:txBody>
          <a:bodyPr/>
          <a:lstStyle/>
          <a:p>
            <a:r>
              <a:rPr lang="en-US" dirty="0"/>
              <a:t>Within 6 weeks, the office of the CEO will correct errors indicated by the secretariat of the </a:t>
            </a:r>
            <a:r>
              <a:rPr lang="en-US" dirty="0" smtClean="0"/>
              <a:t>TC/SC/</a:t>
            </a:r>
            <a:r>
              <a:rPr lang="en-US" dirty="0" err="1" smtClean="0"/>
              <a:t>SyC</a:t>
            </a:r>
            <a:r>
              <a:rPr lang="en-US" dirty="0" smtClean="0"/>
              <a:t>, </a:t>
            </a:r>
            <a:r>
              <a:rPr lang="en-US" dirty="0"/>
              <a:t>and print and distribute the International Standard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51</a:t>
            </a:fld>
            <a:endParaRPr lang="en-US" altLang="en-US" dirty="0"/>
          </a:p>
        </p:txBody>
      </p:sp>
    </p:spTree>
    <p:extLst>
      <p:ext uri="{BB962C8B-B14F-4D97-AF65-F5344CB8AC3E}">
        <p14:creationId xmlns:p14="http://schemas.microsoft.com/office/powerpoint/2010/main" val="2934261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774358" y="1261872"/>
            <a:ext cx="7661188" cy="4758337"/>
          </a:xfrm>
        </p:spPr>
        <p:txBody>
          <a:bodyPr/>
          <a:lstStyle/>
          <a:p>
            <a:r>
              <a:rPr lang="en-US" dirty="0"/>
              <a:t>The </a:t>
            </a:r>
            <a:r>
              <a:rPr lang="en-US" b="1" dirty="0"/>
              <a:t>publication of the International Standard (IS) </a:t>
            </a:r>
            <a:br>
              <a:rPr lang="en-US" b="1" dirty="0"/>
            </a:br>
            <a:r>
              <a:rPr lang="en-US" dirty="0"/>
              <a:t>concludes the Publication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52</a:t>
            </a:fld>
            <a:endParaRPr lang="en-US" altLang="en-US" dirty="0"/>
          </a:p>
        </p:txBody>
      </p:sp>
      <p:pic>
        <p:nvPicPr>
          <p:cNvPr id="5" name="Picture 4" descr="SQLPASS 2011 was amazing! - Insight Extractor -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498" y="3124200"/>
            <a:ext cx="4955003" cy="2696665"/>
          </a:xfrm>
          <a:prstGeom prst="rect">
            <a:avLst/>
          </a:prstGeom>
        </p:spPr>
      </p:pic>
    </p:spTree>
    <p:extLst>
      <p:ext uri="{BB962C8B-B14F-4D97-AF65-F5344CB8AC3E}">
        <p14:creationId xmlns:p14="http://schemas.microsoft.com/office/powerpoint/2010/main" val="2872531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Deliverable:</a:t>
            </a:r>
            <a:br>
              <a:rPr lang="en-US" dirty="0"/>
            </a:br>
            <a:r>
              <a:rPr lang="en-US" dirty="0"/>
              <a:t>Technical Specification (TS)</a:t>
            </a:r>
          </a:p>
        </p:txBody>
      </p:sp>
      <p:sp>
        <p:nvSpPr>
          <p:cNvPr id="3" name="Content Placeholder 2"/>
          <p:cNvSpPr>
            <a:spLocks noGrp="1"/>
          </p:cNvSpPr>
          <p:nvPr>
            <p:ph idx="1"/>
          </p:nvPr>
        </p:nvSpPr>
        <p:spPr>
          <a:xfrm>
            <a:off x="2438400" y="1600200"/>
            <a:ext cx="6248400" cy="4525963"/>
          </a:xfrm>
        </p:spPr>
        <p:txBody>
          <a:bodyPr>
            <a:noAutofit/>
          </a:bodyPr>
          <a:lstStyle/>
          <a:p>
            <a:r>
              <a:rPr lang="en-US" sz="2000" dirty="0"/>
              <a:t>Subject still under development and insufficient consensus for development of an International Standard (IS)</a:t>
            </a:r>
          </a:p>
          <a:p>
            <a:pPr lvl="1"/>
            <a:r>
              <a:rPr lang="en-US" sz="2000" dirty="0"/>
              <a:t>Three month voting period</a:t>
            </a:r>
          </a:p>
          <a:p>
            <a:r>
              <a:rPr lang="en-US" sz="2000" dirty="0"/>
              <a:t>Approval: 2/3 majority of voting P-members</a:t>
            </a:r>
          </a:p>
          <a:p>
            <a:r>
              <a:rPr lang="en-US" sz="2000" dirty="0"/>
              <a:t>After publication: consideration of the possibility of transforming the TS into an IS</a:t>
            </a:r>
          </a:p>
          <a:p>
            <a:r>
              <a:rPr lang="en-US" sz="2000" dirty="0"/>
              <a:t>TS are subject to the same maintenance procedures </a:t>
            </a:r>
            <a:br>
              <a:rPr lang="en-US" sz="2000" dirty="0"/>
            </a:br>
            <a:r>
              <a:rPr lang="en-US" sz="2000" dirty="0"/>
              <a:t>as IEC standards, but they are subjected to review </a:t>
            </a:r>
            <a:br>
              <a:rPr lang="en-US" sz="2000" dirty="0"/>
            </a:br>
            <a:r>
              <a:rPr lang="en-US" sz="2000" dirty="0"/>
              <a:t>by the responsible </a:t>
            </a:r>
            <a:r>
              <a:rPr lang="en-US" sz="2000" dirty="0" smtClean="0"/>
              <a:t>TC/SC/</a:t>
            </a:r>
            <a:r>
              <a:rPr lang="en-US" sz="2000" dirty="0" err="1" smtClean="0"/>
              <a:t>SyC</a:t>
            </a:r>
            <a:r>
              <a:rPr lang="en-US" sz="2000" dirty="0" smtClean="0"/>
              <a:t> </a:t>
            </a:r>
            <a:r>
              <a:rPr lang="en-US" sz="2000" dirty="0"/>
              <a:t>not later than three (3) years following publication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53</a:t>
            </a:fld>
            <a:endParaRPr lang="en-US" altLang="en-US" dirty="0"/>
          </a:p>
        </p:txBody>
      </p:sp>
      <p:pic>
        <p:nvPicPr>
          <p:cNvPr id="5" name="Picture 4" descr="smartAP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09800"/>
            <a:ext cx="1852137" cy="1852137"/>
          </a:xfrm>
          <a:prstGeom prst="rect">
            <a:avLst/>
          </a:prstGeom>
        </p:spPr>
      </p:pic>
    </p:spTree>
    <p:extLst>
      <p:ext uri="{BB962C8B-B14F-4D97-AF65-F5344CB8AC3E}">
        <p14:creationId xmlns:p14="http://schemas.microsoft.com/office/powerpoint/2010/main" val="2518546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Deliverable:</a:t>
            </a:r>
            <a:br>
              <a:rPr lang="en-US" dirty="0"/>
            </a:br>
            <a:r>
              <a:rPr lang="en-US" dirty="0"/>
              <a:t>Publicly Available Specification (PAS)</a:t>
            </a:r>
          </a:p>
        </p:txBody>
      </p:sp>
      <p:sp>
        <p:nvSpPr>
          <p:cNvPr id="3" name="Content Placeholder 2"/>
          <p:cNvSpPr>
            <a:spLocks noGrp="1"/>
          </p:cNvSpPr>
          <p:nvPr>
            <p:ph idx="1"/>
          </p:nvPr>
        </p:nvSpPr>
        <p:spPr>
          <a:xfrm>
            <a:off x="457200" y="1600200"/>
            <a:ext cx="6248400" cy="4525963"/>
          </a:xfrm>
        </p:spPr>
        <p:txBody>
          <a:bodyPr/>
          <a:lstStyle/>
          <a:p>
            <a:r>
              <a:rPr lang="en-US" sz="2000" dirty="0"/>
              <a:t>Document not fulfilling the requirements of a standard</a:t>
            </a:r>
          </a:p>
          <a:p>
            <a:pPr lvl="1"/>
            <a:r>
              <a:rPr lang="en-US" sz="2000" dirty="0"/>
              <a:t>May be an intermediate specification, or a double-logo document published in collaboration with an external organization</a:t>
            </a:r>
          </a:p>
          <a:p>
            <a:r>
              <a:rPr lang="en-US" sz="2000" dirty="0"/>
              <a:t>Proposal can be made by any P-member, A-liaison, or </a:t>
            </a:r>
            <a:br>
              <a:rPr lang="en-US" sz="2000" dirty="0"/>
            </a:br>
            <a:r>
              <a:rPr lang="en-US" sz="2000" dirty="0"/>
              <a:t>D-liaison</a:t>
            </a:r>
          </a:p>
          <a:p>
            <a:r>
              <a:rPr lang="en-US" sz="2000" dirty="0"/>
              <a:t>Approval requires a simple majority of voting P-members</a:t>
            </a:r>
          </a:p>
          <a:p>
            <a:pPr lvl="1"/>
            <a:r>
              <a:rPr lang="en-US" sz="2000" dirty="0"/>
              <a:t>Three (3) month voting period</a:t>
            </a:r>
          </a:p>
          <a:p>
            <a:r>
              <a:rPr lang="en-US" sz="2000" dirty="0"/>
              <a:t>After publication, consideration is given to transforming the PAS into an IS</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54</a:t>
            </a:fld>
            <a:endParaRPr lang="en-US" altLang="en-US" dirty="0"/>
          </a:p>
        </p:txBody>
      </p:sp>
      <p:pic>
        <p:nvPicPr>
          <p:cNvPr id="5" name="Picture 4" descr="BIANCO- Back Case Cover per DOOGEE TURBO DG2014 - Doog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889760"/>
            <a:ext cx="2102927" cy="2100178"/>
          </a:xfrm>
          <a:prstGeom prst="rect">
            <a:avLst/>
          </a:prstGeom>
        </p:spPr>
      </p:pic>
    </p:spTree>
    <p:extLst>
      <p:ext uri="{BB962C8B-B14F-4D97-AF65-F5344CB8AC3E}">
        <p14:creationId xmlns:p14="http://schemas.microsoft.com/office/powerpoint/2010/main" val="1737518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udios « Luces y sombras de las marca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1200"/>
            <a:ext cx="2580640" cy="2580640"/>
          </a:xfrm>
          <a:prstGeom prst="rect">
            <a:avLst/>
          </a:prstGeom>
        </p:spPr>
      </p:pic>
      <p:sp>
        <p:nvSpPr>
          <p:cNvPr id="2" name="Title 1"/>
          <p:cNvSpPr>
            <a:spLocks noGrp="1"/>
          </p:cNvSpPr>
          <p:nvPr>
            <p:ph type="title"/>
          </p:nvPr>
        </p:nvSpPr>
        <p:spPr/>
        <p:txBody>
          <a:bodyPr>
            <a:normAutofit fontScale="90000"/>
          </a:bodyPr>
          <a:lstStyle/>
          <a:p>
            <a:r>
              <a:rPr lang="en-US" dirty="0"/>
              <a:t>Other Deliverable:</a:t>
            </a:r>
            <a:br>
              <a:rPr lang="en-US" dirty="0"/>
            </a:br>
            <a:r>
              <a:rPr lang="en-US" dirty="0"/>
              <a:t>Technical Reports (TR)</a:t>
            </a:r>
          </a:p>
        </p:txBody>
      </p:sp>
      <p:sp>
        <p:nvSpPr>
          <p:cNvPr id="3" name="Content Placeholder 2"/>
          <p:cNvSpPr>
            <a:spLocks noGrp="1"/>
          </p:cNvSpPr>
          <p:nvPr>
            <p:ph idx="1"/>
          </p:nvPr>
        </p:nvSpPr>
        <p:spPr>
          <a:xfrm>
            <a:off x="2590800" y="1600200"/>
            <a:ext cx="6096000" cy="4525963"/>
          </a:xfrm>
        </p:spPr>
        <p:txBody>
          <a:bodyPr/>
          <a:lstStyle/>
          <a:p>
            <a:r>
              <a:rPr lang="en-US" sz="2000" dirty="0"/>
              <a:t>Document not fulfilling the requirements of a standard</a:t>
            </a:r>
          </a:p>
          <a:p>
            <a:pPr lvl="1"/>
            <a:r>
              <a:rPr lang="en-US" sz="2000" dirty="0"/>
              <a:t>Might include a collection of data, results obtained from a survey, state of the art information, supplementary information or explanation or guidance text</a:t>
            </a:r>
          </a:p>
          <a:p>
            <a:r>
              <a:rPr lang="en-US" sz="2000" dirty="0"/>
              <a:t>Proposal can be made by any P-member, A-liaison, or </a:t>
            </a:r>
            <a:br>
              <a:rPr lang="en-US" sz="2000" dirty="0"/>
            </a:br>
            <a:r>
              <a:rPr lang="en-US" sz="2000" dirty="0"/>
              <a:t>D-liaison</a:t>
            </a:r>
          </a:p>
          <a:p>
            <a:r>
              <a:rPr lang="en-US" sz="2000" dirty="0"/>
              <a:t>Approval requires a simple majority of voting P-members</a:t>
            </a:r>
          </a:p>
          <a:p>
            <a:pPr lvl="1"/>
            <a:r>
              <a:rPr lang="en-US" sz="2000" dirty="0"/>
              <a:t>Two (2) month voting period</a:t>
            </a:r>
          </a:p>
          <a:p>
            <a:r>
              <a:rPr lang="en-US" sz="2000" dirty="0"/>
              <a:t>After publication, TRs are regularly reviewed to ensure that they remain valid</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55</a:t>
            </a:fld>
            <a:endParaRPr lang="en-US" altLang="en-US" dirty="0"/>
          </a:p>
        </p:txBody>
      </p:sp>
    </p:spTree>
    <p:extLst>
      <p:ext uri="{BB962C8B-B14F-4D97-AF65-F5344CB8AC3E}">
        <p14:creationId xmlns:p14="http://schemas.microsoft.com/office/powerpoint/2010/main" val="1228627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5400" b="1" i="1" dirty="0">
                <a:solidFill>
                  <a:srgbClr val="0075BF"/>
                </a:solidFill>
              </a:rPr>
              <a:t>But wait!</a:t>
            </a:r>
          </a:p>
          <a:p>
            <a:pPr marL="0" indent="0" algn="ctr">
              <a:buNone/>
            </a:pPr>
            <a:r>
              <a:rPr lang="en-US" sz="2000" i="1" dirty="0"/>
              <a:t>(there’s more)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56</a:t>
            </a:fld>
            <a:endParaRPr lang="en-US" altLang="en-US" dirty="0"/>
          </a:p>
        </p:txBody>
      </p:sp>
    </p:spTree>
    <p:extLst>
      <p:ext uri="{BB962C8B-B14F-4D97-AF65-F5344CB8AC3E}">
        <p14:creationId xmlns:p14="http://schemas.microsoft.com/office/powerpoint/2010/main" val="1341157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57</a:t>
            </a:fld>
            <a:endParaRPr lang="en-US" altLang="en-US" dirty="0"/>
          </a:p>
        </p:txBody>
      </p:sp>
    </p:spTree>
    <p:extLst>
      <p:ext uri="{BB962C8B-B14F-4D97-AF65-F5344CB8AC3E}">
        <p14:creationId xmlns:p14="http://schemas.microsoft.com/office/powerpoint/2010/main" val="992737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keting Digital: Qué es, cómo funciona y cómo aprovecharl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327" y="2557272"/>
            <a:ext cx="2857500" cy="2857500"/>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457200" y="1371600"/>
            <a:ext cx="6172200" cy="4754563"/>
          </a:xfrm>
        </p:spPr>
        <p:txBody>
          <a:bodyPr>
            <a:normAutofit/>
          </a:bodyPr>
          <a:lstStyle/>
          <a:p>
            <a:r>
              <a:rPr lang="en-US" b="1" dirty="0"/>
              <a:t>Maintenance Teams (MT) are responsible for keeping an existing IS, TS or Technical Report (TR) updated </a:t>
            </a:r>
          </a:p>
          <a:p>
            <a:pPr lvl="1"/>
            <a:r>
              <a:rPr lang="en-US" dirty="0"/>
              <a:t>Each committee sets up one or more maintenance teams</a:t>
            </a:r>
          </a:p>
          <a:p>
            <a:pPr lvl="1"/>
            <a:r>
              <a:rPr lang="en-US" dirty="0"/>
              <a:t>MT members may be the same or different from those who developed the original publication</a:t>
            </a:r>
          </a:p>
          <a:p>
            <a:pPr lvl="2">
              <a:buFont typeface="Arial" panose="020B0604020202020204" pitchFamily="34" charset="0"/>
              <a:buChar char="•"/>
            </a:pPr>
            <a:r>
              <a:rPr lang="en-US" dirty="0"/>
              <a:t>The convenor shall be appointed by the </a:t>
            </a:r>
            <a:r>
              <a:rPr lang="en-US" dirty="0" smtClean="0"/>
              <a:t>TC/SC/</a:t>
            </a:r>
            <a:r>
              <a:rPr lang="en-US" dirty="0" err="1" smtClean="0"/>
              <a:t>SyC</a:t>
            </a:r>
            <a:endParaRPr lang="en-US" dirty="0"/>
          </a:p>
          <a:p>
            <a:pPr lvl="2">
              <a:buFont typeface="Arial" panose="020B0604020202020204" pitchFamily="34" charset="0"/>
              <a:buChar char="•"/>
            </a:pPr>
            <a:r>
              <a:rPr lang="en-US" dirty="0"/>
              <a:t>Secretary sends the finalist list of experts to IEC Central Office for circulation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58</a:t>
            </a:fld>
            <a:endParaRPr lang="en-US" altLang="en-US" dirty="0"/>
          </a:p>
        </p:txBody>
      </p:sp>
    </p:spTree>
    <p:extLst>
      <p:ext uri="{BB962C8B-B14F-4D97-AF65-F5344CB8AC3E}">
        <p14:creationId xmlns:p14="http://schemas.microsoft.com/office/powerpoint/2010/main" val="233682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ing Science: Endless Cycl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14600"/>
            <a:ext cx="1828800" cy="1828800"/>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1905000" y="1408176"/>
            <a:ext cx="6781800" cy="4717987"/>
          </a:xfrm>
        </p:spPr>
        <p:txBody>
          <a:bodyPr>
            <a:normAutofit fontScale="92500" lnSpcReduction="20000"/>
          </a:bodyPr>
          <a:lstStyle/>
          <a:p>
            <a:r>
              <a:rPr lang="en-US" b="1" dirty="0"/>
              <a:t>Maintenance Cycle </a:t>
            </a:r>
          </a:p>
          <a:p>
            <a:pPr lvl="1"/>
            <a:r>
              <a:rPr lang="en-US" sz="2600" dirty="0"/>
              <a:t>Period over which the publication is stable</a:t>
            </a:r>
          </a:p>
          <a:p>
            <a:pPr lvl="2">
              <a:buFont typeface="Arial" panose="020B0604020202020204" pitchFamily="34" charset="0"/>
              <a:buChar char="•"/>
            </a:pPr>
            <a:r>
              <a:rPr lang="en-US" sz="2200" dirty="0"/>
              <a:t>Typically between 2 and 12 years (maximum of three years for a technical specification)</a:t>
            </a:r>
          </a:p>
          <a:p>
            <a:pPr lvl="1"/>
            <a:r>
              <a:rPr lang="en-US" sz="2600" dirty="0"/>
              <a:t>Agreed by the committee before submission of the draft at the approval stage (FDIS)</a:t>
            </a:r>
          </a:p>
          <a:p>
            <a:pPr lvl="2">
              <a:buFont typeface="Arial" panose="020B0604020202020204" pitchFamily="34" charset="0"/>
              <a:buChar char="•"/>
            </a:pPr>
            <a:r>
              <a:rPr lang="en-US" sz="2200" dirty="0"/>
              <a:t>Information shall be included in the foreword of the final publication</a:t>
            </a:r>
          </a:p>
          <a:p>
            <a:pPr lvl="1"/>
            <a:r>
              <a:rPr lang="en-US" sz="2600" dirty="0"/>
              <a:t>MT activated at the appropriate point to implement a project plan so that maintenance cycle dates can be met</a:t>
            </a:r>
          </a:p>
          <a:p>
            <a:pPr lvl="2">
              <a:buFont typeface="Arial" panose="020B0604020202020204" pitchFamily="34" charset="0"/>
              <a:buChar char="•"/>
            </a:pPr>
            <a:r>
              <a:rPr lang="en-US" sz="2200" dirty="0"/>
              <a:t>Responsible for reviewing and recommending confirmation, withdrawal, amendment, or development of a new edition</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59</a:t>
            </a:fld>
            <a:endParaRPr lang="en-US" altLang="en-US" dirty="0"/>
          </a:p>
        </p:txBody>
      </p:sp>
    </p:spTree>
    <p:extLst>
      <p:ext uri="{BB962C8B-B14F-4D97-AF65-F5344CB8AC3E}">
        <p14:creationId xmlns:p14="http://schemas.microsoft.com/office/powerpoint/2010/main" val="23862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7"/>
            <a:ext cx="7661188" cy="1467665"/>
          </a:xfrm>
        </p:spPr>
        <p:txBody>
          <a:bodyPr>
            <a:normAutofit fontScale="90000"/>
          </a:bodyPr>
          <a:lstStyle/>
          <a:p>
            <a:r>
              <a:rPr lang="en-US" dirty="0"/>
              <a:t>ISO/IEC Directives: Part 2</a:t>
            </a:r>
            <a:br>
              <a:rPr lang="en-US" dirty="0"/>
            </a:br>
            <a:r>
              <a:rPr lang="en-US" dirty="0"/>
              <a:t>Principles and rules for the structure </a:t>
            </a:r>
            <a:br>
              <a:rPr lang="en-US" dirty="0"/>
            </a:br>
            <a:r>
              <a:rPr lang="en-US" dirty="0"/>
              <a:t>and drafting of ISO and IEC documents</a:t>
            </a:r>
          </a:p>
        </p:txBody>
      </p:sp>
      <p:sp>
        <p:nvSpPr>
          <p:cNvPr id="3" name="Content Placeholder 2"/>
          <p:cNvSpPr>
            <a:spLocks noGrp="1"/>
          </p:cNvSpPr>
          <p:nvPr>
            <p:ph idx="1"/>
          </p:nvPr>
        </p:nvSpPr>
        <p:spPr>
          <a:xfrm>
            <a:off x="774358" y="2395728"/>
            <a:ext cx="8229600" cy="3821875"/>
          </a:xfrm>
        </p:spPr>
        <p:txBody>
          <a:bodyPr/>
          <a:lstStyle/>
          <a:p>
            <a:r>
              <a:rPr lang="en-US" sz="2400" dirty="0"/>
              <a:t>Sets out the specific rules for the structure and drafting of documents so that International Standards, Technical Reports or Guides are drafted in as uniform a manner as possible, irrespective of technical content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pic>
        <p:nvPicPr>
          <p:cNvPr id="5" name="Picture 4" descr="File:Smd d019 drawing vertical lines by the use of 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952" y="4020312"/>
            <a:ext cx="2971429" cy="1697566"/>
          </a:xfrm>
          <a:prstGeom prst="rect">
            <a:avLst/>
          </a:prstGeom>
        </p:spPr>
      </p:pic>
    </p:spTree>
    <p:extLst>
      <p:ext uri="{BB962C8B-B14F-4D97-AF65-F5344CB8AC3E}">
        <p14:creationId xmlns:p14="http://schemas.microsoft.com/office/powerpoint/2010/main" val="1928694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NB (2º)- DES EXERCICES POUR S’ENTRAÎNER AVANT L’EXAM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58" y="2357596"/>
            <a:ext cx="2970748" cy="2071271"/>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774358" y="1399032"/>
            <a:ext cx="5181600" cy="4525963"/>
          </a:xfrm>
        </p:spPr>
        <p:txBody>
          <a:bodyPr/>
          <a:lstStyle/>
          <a:p>
            <a:r>
              <a:rPr lang="en-US" sz="2400" dirty="0"/>
              <a:t>Revision work carried out by MT</a:t>
            </a:r>
          </a:p>
          <a:p>
            <a:pPr lvl="1"/>
            <a:r>
              <a:rPr lang="en-US" sz="2000" dirty="0"/>
              <a:t>Timeframe for review and submission of changes communicated to the committee</a:t>
            </a:r>
          </a:p>
          <a:p>
            <a:pPr lvl="1"/>
            <a:r>
              <a:rPr lang="en-US" sz="2000" dirty="0"/>
              <a:t>Individual proposals for changes catalogued by the Secretary until the review period begins</a:t>
            </a:r>
          </a:p>
          <a:p>
            <a:r>
              <a:rPr lang="en-US" sz="2400" dirty="0"/>
              <a:t>Steps for revision or amendment of a publication are the same as those for preparation of a new publication or part</a:t>
            </a:r>
          </a:p>
          <a:p>
            <a:pPr lvl="1"/>
            <a:r>
              <a:rPr lang="en-US" sz="2000" dirty="0"/>
              <a:t>Target dates are required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60</a:t>
            </a:fld>
            <a:endParaRPr lang="en-US" altLang="en-US" dirty="0"/>
          </a:p>
        </p:txBody>
      </p:sp>
    </p:spTree>
    <p:extLst>
      <p:ext uri="{BB962C8B-B14F-4D97-AF65-F5344CB8AC3E}">
        <p14:creationId xmlns:p14="http://schemas.microsoft.com/office/powerpoint/2010/main" val="309335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3209544" y="1157935"/>
            <a:ext cx="5715000" cy="5136869"/>
          </a:xfrm>
        </p:spPr>
        <p:txBody>
          <a:bodyPr>
            <a:noAutofit/>
          </a:bodyPr>
          <a:lstStyle/>
          <a:p>
            <a:r>
              <a:rPr lang="en-US" sz="2400" dirty="0"/>
              <a:t>Amendments to or new editions of </a:t>
            </a:r>
            <a:br>
              <a:rPr lang="en-US" sz="2400" dirty="0"/>
            </a:br>
            <a:r>
              <a:rPr lang="en-US" sz="2400" dirty="0"/>
              <a:t>publications</a:t>
            </a:r>
          </a:p>
          <a:p>
            <a:r>
              <a:rPr lang="en-US" sz="2400" dirty="0"/>
              <a:t>In IEC: maintenance procedures</a:t>
            </a:r>
          </a:p>
          <a:p>
            <a:pPr lvl="1"/>
            <a:r>
              <a:rPr lang="en-US" dirty="0"/>
              <a:t>In ISO: proposal stage, etc. </a:t>
            </a:r>
          </a:p>
          <a:p>
            <a:r>
              <a:rPr lang="en-US" sz="2400" dirty="0"/>
              <a:t>Stability date available on IEC web site</a:t>
            </a:r>
          </a:p>
          <a:p>
            <a:r>
              <a:rPr lang="en-US" sz="2400" dirty="0"/>
              <a:t>TC/SC agrees on confirmation, withdrawal, amendment, or new edition</a:t>
            </a:r>
          </a:p>
          <a:p>
            <a:r>
              <a:rPr lang="en-US" sz="2400" dirty="0"/>
              <a:t>Decision made through Review Report (RR)</a:t>
            </a:r>
          </a:p>
          <a:p>
            <a:r>
              <a:rPr lang="en-US" sz="2400" dirty="0"/>
              <a:t>Revision work carried out by Maintenance Team (MT)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61</a:t>
            </a:fld>
            <a:endParaRPr lang="en-US" altLang="en-US" dirty="0"/>
          </a:p>
        </p:txBody>
      </p:sp>
      <p:pic>
        <p:nvPicPr>
          <p:cNvPr id="5" name="Picture 4" descr="The hidden goal of Europe’s leaders. See it and then thei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38400"/>
            <a:ext cx="2362200" cy="2270337"/>
          </a:xfrm>
          <a:prstGeom prst="rect">
            <a:avLst/>
          </a:prstGeom>
        </p:spPr>
      </p:pic>
    </p:spTree>
    <p:extLst>
      <p:ext uri="{BB962C8B-B14F-4D97-AF65-F5344CB8AC3E}">
        <p14:creationId xmlns:p14="http://schemas.microsoft.com/office/powerpoint/2010/main" val="3444672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a:xfrm>
            <a:off x="457200" y="1389888"/>
            <a:ext cx="4038600" cy="4736275"/>
          </a:xfrm>
        </p:spPr>
        <p:txBody>
          <a:bodyPr/>
          <a:lstStyle/>
          <a:p>
            <a:r>
              <a:rPr lang="en-US" b="1" dirty="0"/>
              <a:t>Purpose</a:t>
            </a:r>
          </a:p>
          <a:p>
            <a:pPr lvl="1"/>
            <a:r>
              <a:rPr lang="en-US" dirty="0"/>
              <a:t>To alter or add to agreed technical provisions in an existing published International Standard</a:t>
            </a:r>
          </a:p>
          <a:p>
            <a:r>
              <a:rPr lang="en-US" b="1" dirty="0"/>
              <a:t>Procedure</a:t>
            </a:r>
          </a:p>
          <a:p>
            <a:pPr lvl="1"/>
            <a:r>
              <a:rPr lang="en-US" dirty="0"/>
              <a:t>Development proceeds according to the IEC Maintenance Procedures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62</a:t>
            </a:fld>
            <a:endParaRPr lang="en-US" altLang="en-US" dirty="0"/>
          </a:p>
        </p:txBody>
      </p:sp>
      <p:pic>
        <p:nvPicPr>
          <p:cNvPr id="6" name="Picture 5" descr="aplanguagecusd - &lt;strong&gt;Change&lt;/strong&g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505200" cy="2330883"/>
          </a:xfrm>
          <a:prstGeom prst="rect">
            <a:avLst/>
          </a:prstGeom>
        </p:spPr>
      </p:pic>
    </p:spTree>
    <p:extLst>
      <p:ext uri="{BB962C8B-B14F-4D97-AF65-F5344CB8AC3E}">
        <p14:creationId xmlns:p14="http://schemas.microsoft.com/office/powerpoint/2010/main" val="898198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a:xfrm>
            <a:off x="3124200" y="1600200"/>
            <a:ext cx="5562600" cy="4525963"/>
          </a:xfrm>
        </p:spPr>
        <p:txBody>
          <a:bodyPr/>
          <a:lstStyle/>
          <a:p>
            <a:r>
              <a:rPr lang="en-US" b="1" dirty="0"/>
              <a:t>When approved for publication, decision by General Secretary (in consultation with Secretary) to publish as </a:t>
            </a:r>
          </a:p>
          <a:p>
            <a:pPr lvl="1"/>
            <a:r>
              <a:rPr lang="en-US" dirty="0"/>
              <a:t>a separate document or</a:t>
            </a:r>
          </a:p>
          <a:p>
            <a:pPr lvl="1"/>
            <a:r>
              <a:rPr lang="en-US" dirty="0"/>
              <a:t>incorporate into a new edition of the International Standard</a:t>
            </a:r>
          </a:p>
          <a:p>
            <a:pPr lvl="2">
              <a:buFont typeface="Arial" panose="020B0604020202020204" pitchFamily="34" charset="0"/>
              <a:buChar char="•"/>
            </a:pPr>
            <a:r>
              <a:rPr lang="en-US" dirty="0"/>
              <a:t>Normally no more than two amendments are published separately</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63</a:t>
            </a:fld>
            <a:endParaRPr lang="en-US" altLang="en-US" dirty="0"/>
          </a:p>
        </p:txBody>
      </p:sp>
    </p:spTree>
    <p:extLst>
      <p:ext uri="{BB962C8B-B14F-4D97-AF65-F5344CB8AC3E}">
        <p14:creationId xmlns:p14="http://schemas.microsoft.com/office/powerpoint/2010/main" val="1554252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a:t>Corrigenda</a:t>
            </a:r>
          </a:p>
        </p:txBody>
      </p:sp>
      <p:sp>
        <p:nvSpPr>
          <p:cNvPr id="3" name="Content Placeholder 2"/>
          <p:cNvSpPr>
            <a:spLocks noGrp="1"/>
          </p:cNvSpPr>
          <p:nvPr>
            <p:ph idx="1"/>
          </p:nvPr>
        </p:nvSpPr>
        <p:spPr>
          <a:xfrm>
            <a:off x="3124200" y="1371600"/>
            <a:ext cx="5562600" cy="4754563"/>
          </a:xfrm>
        </p:spPr>
        <p:txBody>
          <a:bodyPr>
            <a:normAutofit fontScale="92500" lnSpcReduction="10000"/>
          </a:bodyPr>
          <a:lstStyle/>
          <a:p>
            <a:r>
              <a:rPr lang="en-US" b="1" dirty="0"/>
              <a:t>A technical corrigendum is issued to correct a technical error or ambiguity in an International Standard, a Technical Specification, a Publicly Available Specification or a Technical Report</a:t>
            </a:r>
          </a:p>
          <a:p>
            <a:pPr lvl="1"/>
            <a:r>
              <a:rPr lang="en-US" dirty="0"/>
              <a:t>The technical corrigenda is issued when it could lead to incorrect or unsafe application of the publication</a:t>
            </a:r>
          </a:p>
          <a:p>
            <a:pPr lvl="1"/>
            <a:r>
              <a:rPr lang="en-US" dirty="0"/>
              <a:t>No more than 2 technical corrigenda shall be published for a current International Standard</a:t>
            </a:r>
          </a:p>
          <a:p>
            <a:pPr lvl="1"/>
            <a:r>
              <a:rPr lang="en-US" dirty="0"/>
              <a:t>The development of a third document shall result in a new publication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64</a:t>
            </a:fld>
            <a:endParaRPr lang="en-US" altLang="en-US" dirty="0"/>
          </a:p>
        </p:txBody>
      </p:sp>
    </p:spTree>
    <p:extLst>
      <p:ext uri="{BB962C8B-B14F-4D97-AF65-F5344CB8AC3E}">
        <p14:creationId xmlns:p14="http://schemas.microsoft.com/office/powerpoint/2010/main" val="2108715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Policies and </a:t>
            </a:r>
            <a:br>
              <a:rPr lang="en-US" dirty="0"/>
            </a:br>
            <a:r>
              <a:rPr lang="en-US" dirty="0"/>
              <a:t>Standards Development Alternatives</a:t>
            </a:r>
          </a:p>
        </p:txBody>
      </p:sp>
      <p:sp>
        <p:nvSpPr>
          <p:cNvPr id="3" name="Content Placeholder 2"/>
          <p:cNvSpPr>
            <a:spLocks noGrp="1"/>
          </p:cNvSpPr>
          <p:nvPr>
            <p:ph idx="1"/>
          </p:nvPr>
        </p:nvSpPr>
        <p:spPr>
          <a:xfrm>
            <a:off x="774358" y="1600199"/>
            <a:ext cx="5105400" cy="4525963"/>
          </a:xfrm>
        </p:spPr>
        <p:txBody>
          <a:bodyPr/>
          <a:lstStyle/>
          <a:p>
            <a:r>
              <a:rPr lang="en-US" b="1" dirty="0"/>
              <a:t>The following topics are presented in summary format only:</a:t>
            </a:r>
          </a:p>
          <a:p>
            <a:pPr lvl="1"/>
            <a:r>
              <a:rPr lang="en-US" dirty="0"/>
              <a:t>Global Relevance Policy and Procedures</a:t>
            </a:r>
          </a:p>
          <a:p>
            <a:pPr lvl="1"/>
            <a:r>
              <a:rPr lang="en-US" dirty="0"/>
              <a:t>Fast-track processing</a:t>
            </a:r>
          </a:p>
          <a:p>
            <a:pPr lvl="1"/>
            <a:r>
              <a:rPr lang="en-US" dirty="0"/>
              <a:t>Normative references </a:t>
            </a:r>
          </a:p>
          <a:p>
            <a:pPr lvl="1"/>
            <a:r>
              <a:rPr lang="en-US" dirty="0"/>
              <a:t>“In Some Countries” Clauses</a:t>
            </a:r>
          </a:p>
          <a:p>
            <a:pPr lvl="1"/>
            <a:r>
              <a:rPr lang="en-US" dirty="0"/>
              <a:t>Double-logo Standards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65</a:t>
            </a:fld>
            <a:endParaRPr lang="en-US" altLang="en-US" dirty="0"/>
          </a:p>
        </p:txBody>
      </p:sp>
      <p:pic>
        <p:nvPicPr>
          <p:cNvPr id="8" name="Picture 7" descr="GCSE History wiki - Present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72915"/>
            <a:ext cx="2627673" cy="2980532"/>
          </a:xfrm>
          <a:prstGeom prst="rect">
            <a:avLst/>
          </a:prstGeom>
        </p:spPr>
      </p:pic>
    </p:spTree>
    <p:extLst>
      <p:ext uri="{BB962C8B-B14F-4D97-AF65-F5344CB8AC3E}">
        <p14:creationId xmlns:p14="http://schemas.microsoft.com/office/powerpoint/2010/main" val="8263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Data Collection Tips for Social Media Analytic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2952750" cy="2362200"/>
          </a:xfrm>
          <a:prstGeom prst="rect">
            <a:avLst/>
          </a:prstGeom>
        </p:spPr>
      </p:pic>
      <p:sp>
        <p:nvSpPr>
          <p:cNvPr id="2" name="Title 1"/>
          <p:cNvSpPr>
            <a:spLocks noGrp="1"/>
          </p:cNvSpPr>
          <p:nvPr>
            <p:ph type="title"/>
          </p:nvPr>
        </p:nvSpPr>
        <p:spPr/>
        <p:txBody>
          <a:bodyPr>
            <a:normAutofit fontScale="90000"/>
          </a:bodyPr>
          <a:lstStyle/>
          <a:p>
            <a:r>
              <a:rPr lang="en-US" dirty="0"/>
              <a:t>Global Relevance </a:t>
            </a:r>
            <a:br>
              <a:rPr lang="en-US" dirty="0"/>
            </a:br>
            <a:r>
              <a:rPr lang="en-US" dirty="0"/>
              <a:t>Policy and Procedures</a:t>
            </a:r>
          </a:p>
        </p:txBody>
      </p:sp>
      <p:sp>
        <p:nvSpPr>
          <p:cNvPr id="3" name="Content Placeholder 2"/>
          <p:cNvSpPr>
            <a:spLocks noGrp="1"/>
          </p:cNvSpPr>
          <p:nvPr>
            <p:ph idx="1"/>
          </p:nvPr>
        </p:nvSpPr>
        <p:spPr>
          <a:xfrm>
            <a:off x="2895600" y="1600200"/>
            <a:ext cx="5791200" cy="4525963"/>
          </a:xfrm>
        </p:spPr>
        <p:txBody>
          <a:bodyPr>
            <a:normAutofit lnSpcReduction="10000"/>
          </a:bodyPr>
          <a:lstStyle/>
          <a:p>
            <a:r>
              <a:rPr lang="en-US" sz="2400" b="1" dirty="0"/>
              <a:t>A formal IEC policy to provide for the implementation of essential differences in requirements in IEC standards</a:t>
            </a:r>
          </a:p>
          <a:p>
            <a:pPr lvl="1"/>
            <a:r>
              <a:rPr lang="en-US" sz="2000" dirty="0"/>
              <a:t>Normative requirements included in the main body or in a normative annex </a:t>
            </a:r>
          </a:p>
          <a:p>
            <a:pPr lvl="1"/>
            <a:r>
              <a:rPr lang="en-US" sz="2000" dirty="0"/>
              <a:t>Essential differences based on:</a:t>
            </a:r>
          </a:p>
          <a:p>
            <a:pPr lvl="2">
              <a:buFont typeface="Arial" panose="020B0604020202020204" pitchFamily="34" charset="0"/>
              <a:buChar char="•"/>
            </a:pPr>
            <a:r>
              <a:rPr lang="en-US" dirty="0"/>
              <a:t>national (or regional) differences in technical infrastructures (frequencies, voltages, etc.)</a:t>
            </a:r>
          </a:p>
          <a:p>
            <a:pPr lvl="2">
              <a:buFont typeface="Arial" panose="020B0604020202020204" pitchFamily="34" charset="0"/>
              <a:buChar char="•"/>
            </a:pPr>
            <a:r>
              <a:rPr lang="en-US" dirty="0"/>
              <a:t>climatic conditions</a:t>
            </a:r>
          </a:p>
          <a:p>
            <a:pPr lvl="1"/>
            <a:r>
              <a:rPr lang="en-US" sz="2000" dirty="0"/>
              <a:t>Submitted by National Committees to the relevant </a:t>
            </a:r>
            <a:r>
              <a:rPr lang="en-US" sz="2000" dirty="0" smtClean="0"/>
              <a:t>TCs/SCs/</a:t>
            </a:r>
            <a:r>
              <a:rPr lang="en-US" sz="2000" dirty="0" err="1" smtClean="0"/>
              <a:t>SyCs</a:t>
            </a:r>
            <a:r>
              <a:rPr lang="en-US" sz="2000" dirty="0" smtClean="0"/>
              <a:t> </a:t>
            </a:r>
            <a:r>
              <a:rPr lang="en-US" sz="2000" dirty="0"/>
              <a:t>with technical and market </a:t>
            </a:r>
            <a:r>
              <a:rPr lang="en-US" sz="2000" dirty="0" smtClean="0"/>
              <a:t>justification</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66</a:t>
            </a:fld>
            <a:endParaRPr lang="en-US" altLang="en-US" dirty="0"/>
          </a:p>
        </p:txBody>
      </p:sp>
    </p:spTree>
    <p:extLst>
      <p:ext uri="{BB962C8B-B14F-4D97-AF65-F5344CB8AC3E}">
        <p14:creationId xmlns:p14="http://schemas.microsoft.com/office/powerpoint/2010/main" val="1938795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UTORÍA Y ORIENTACIÓN: 209 / GUÍAS PARA LA ORIENTACIÓN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309" y="1127760"/>
            <a:ext cx="2808691" cy="1889483"/>
          </a:xfrm>
          <a:prstGeom prst="rect">
            <a:avLst/>
          </a:prstGeom>
        </p:spPr>
      </p:pic>
      <p:sp>
        <p:nvSpPr>
          <p:cNvPr id="2" name="Title 1"/>
          <p:cNvSpPr>
            <a:spLocks noGrp="1"/>
          </p:cNvSpPr>
          <p:nvPr>
            <p:ph type="title"/>
          </p:nvPr>
        </p:nvSpPr>
        <p:spPr/>
        <p:txBody>
          <a:bodyPr/>
          <a:lstStyle/>
          <a:p>
            <a:r>
              <a:rPr lang="en-US" dirty="0"/>
              <a:t>Fast Track Processing</a:t>
            </a:r>
          </a:p>
        </p:txBody>
      </p:sp>
      <p:sp>
        <p:nvSpPr>
          <p:cNvPr id="3" name="Content Placeholder 2"/>
          <p:cNvSpPr>
            <a:spLocks noGrp="1"/>
          </p:cNvSpPr>
          <p:nvPr>
            <p:ph idx="1"/>
          </p:nvPr>
        </p:nvSpPr>
        <p:spPr>
          <a:xfrm>
            <a:off x="774358" y="1435608"/>
            <a:ext cx="7144346" cy="4537709"/>
          </a:xfrm>
        </p:spPr>
        <p:txBody>
          <a:bodyPr>
            <a:normAutofit/>
          </a:bodyPr>
          <a:lstStyle/>
          <a:p>
            <a:r>
              <a:rPr lang="en-US" sz="2400" dirty="0"/>
              <a:t>Purpose is to rapidly progress an existing </a:t>
            </a:r>
            <a:r>
              <a:rPr lang="en-US" sz="2400" dirty="0" smtClean="0"/>
              <a:t>          standard </a:t>
            </a:r>
            <a:r>
              <a:rPr lang="en-US" sz="2400" dirty="0"/>
              <a:t>from any source </a:t>
            </a:r>
          </a:p>
          <a:p>
            <a:r>
              <a:rPr lang="en-US" sz="2400" dirty="0"/>
              <a:t>Proposed by</a:t>
            </a:r>
          </a:p>
          <a:p>
            <a:pPr lvl="1"/>
            <a:r>
              <a:rPr lang="en-US" sz="1800" dirty="0"/>
              <a:t>Any P-Member or Category A liaison organization</a:t>
            </a:r>
          </a:p>
          <a:p>
            <a:pPr lvl="2">
              <a:buFont typeface="Arial" panose="020B0604020202020204" pitchFamily="34" charset="0"/>
              <a:buChar char="•"/>
            </a:pPr>
            <a:r>
              <a:rPr lang="en-US" sz="1800" dirty="0"/>
              <a:t>process begins at Enquiry Stage (CDV ballot)</a:t>
            </a:r>
          </a:p>
          <a:p>
            <a:pPr lvl="1"/>
            <a:r>
              <a:rPr lang="en-US" sz="1800" dirty="0"/>
              <a:t>Any organization having entered into a formal technical agreement with IEC may propose</a:t>
            </a:r>
          </a:p>
          <a:p>
            <a:pPr lvl="2">
              <a:buFont typeface="Arial" panose="020B0604020202020204" pitchFamily="34" charset="0"/>
              <a:buChar char="•"/>
            </a:pPr>
            <a:r>
              <a:rPr lang="en-US" sz="1800" dirty="0"/>
              <a:t>process begins at Enquiry Stage (CDV ballot)</a:t>
            </a:r>
          </a:p>
          <a:p>
            <a:pPr lvl="1"/>
            <a:r>
              <a:rPr lang="en-US" sz="1800" dirty="0"/>
              <a:t>International Standardization Body recognized </a:t>
            </a:r>
            <a:r>
              <a:rPr lang="en-US" sz="1800" dirty="0" smtClean="0"/>
              <a:t>by IEC</a:t>
            </a:r>
            <a:endParaRPr lang="en-US" sz="1800" dirty="0"/>
          </a:p>
          <a:p>
            <a:pPr lvl="2">
              <a:buFont typeface="Arial" panose="020B0604020202020204" pitchFamily="34" charset="0"/>
              <a:buChar char="•"/>
            </a:pPr>
            <a:r>
              <a:rPr lang="en-US" sz="1800" dirty="0"/>
              <a:t>process begins at Approval Stage (FDIS </a:t>
            </a:r>
            <a:r>
              <a:rPr lang="en-US" sz="1800" dirty="0" smtClean="0"/>
              <a:t>ballot)</a:t>
            </a:r>
            <a:endParaRPr lang="en-US" sz="1800" dirty="0"/>
          </a:p>
          <a:p>
            <a:pPr marL="914400" lvl="2" indent="0">
              <a:buNone/>
            </a:pP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67</a:t>
            </a:fld>
            <a:endParaRPr lang="en-US" altLang="en-US" dirty="0"/>
          </a:p>
        </p:txBody>
      </p:sp>
    </p:spTree>
    <p:extLst>
      <p:ext uri="{BB962C8B-B14F-4D97-AF65-F5344CB8AC3E}">
        <p14:creationId xmlns:p14="http://schemas.microsoft.com/office/powerpoint/2010/main" val="3152154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Track Processing (cont)</a:t>
            </a:r>
          </a:p>
        </p:txBody>
      </p:sp>
      <p:sp>
        <p:nvSpPr>
          <p:cNvPr id="3" name="Content Placeholder 2"/>
          <p:cNvSpPr>
            <a:spLocks noGrp="1"/>
          </p:cNvSpPr>
          <p:nvPr>
            <p:ph idx="1"/>
          </p:nvPr>
        </p:nvSpPr>
        <p:spPr>
          <a:xfrm>
            <a:off x="2362200" y="1371600"/>
            <a:ext cx="6324600" cy="4754563"/>
          </a:xfrm>
        </p:spPr>
        <p:txBody>
          <a:bodyPr>
            <a:normAutofit/>
          </a:bodyPr>
          <a:lstStyle/>
          <a:p>
            <a:r>
              <a:rPr lang="en-US" dirty="0"/>
              <a:t>Before initiating the ballot, the IEC Central Office must confirm copyright and/or trademark situation with the organization having originated the proposed document</a:t>
            </a:r>
          </a:p>
          <a:p>
            <a:r>
              <a:rPr lang="en-US" dirty="0"/>
              <a:t>Conditions for approval are the same as for a normal CDV or FDIS ballot</a:t>
            </a:r>
          </a:p>
          <a:p>
            <a:pPr lvl="1"/>
            <a:r>
              <a:rPr lang="en-US" dirty="0"/>
              <a:t>If no TC is involved, condition for approval of a draft International Standard is no more than one-quarter of the total votes cast are </a:t>
            </a:r>
            <a:r>
              <a:rPr lang="en-US" dirty="0" smtClean="0"/>
              <a:t>negative</a:t>
            </a:r>
          </a:p>
          <a:p>
            <a:pPr lvl="1"/>
            <a:endParaRPr lang="en-US" dirty="0" smtClean="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68</a:t>
            </a:fld>
            <a:endParaRPr lang="en-US" altLang="en-US" dirty="0"/>
          </a:p>
        </p:txBody>
      </p:sp>
      <p:pic>
        <p:nvPicPr>
          <p:cNvPr id="5" name="Picture 4" descr="How to Keep Your Business Running Smoothly No Matter Wha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10529"/>
            <a:ext cx="1965960" cy="1222172"/>
          </a:xfrm>
          <a:prstGeom prst="rect">
            <a:avLst/>
          </a:prstGeom>
        </p:spPr>
      </p:pic>
    </p:spTree>
    <p:extLst>
      <p:ext uri="{BB962C8B-B14F-4D97-AF65-F5344CB8AC3E}">
        <p14:creationId xmlns:p14="http://schemas.microsoft.com/office/powerpoint/2010/main" val="2331026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Track Processing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69</a:t>
            </a:fld>
            <a:endParaRPr lang="en-US" altLang="en-US" dirty="0"/>
          </a:p>
        </p:txBody>
      </p:sp>
      <p:grpSp>
        <p:nvGrpSpPr>
          <p:cNvPr id="9" name="Group 8"/>
          <p:cNvGrpSpPr/>
          <p:nvPr/>
        </p:nvGrpSpPr>
        <p:grpSpPr>
          <a:xfrm>
            <a:off x="2145681" y="1261872"/>
            <a:ext cx="4528074" cy="4210880"/>
            <a:chOff x="2145681" y="1600752"/>
            <a:chExt cx="4852636" cy="4524858"/>
          </a:xfrm>
        </p:grpSpPr>
        <p:sp>
          <p:nvSpPr>
            <p:cNvPr id="10" name="Freeform 9"/>
            <p:cNvSpPr/>
            <p:nvPr/>
          </p:nvSpPr>
          <p:spPr>
            <a:xfrm>
              <a:off x="2145681"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a:t>Normal Procedure</a:t>
              </a:r>
            </a:p>
          </p:txBody>
        </p:sp>
        <p:sp>
          <p:nvSpPr>
            <p:cNvPr id="11" name="Right Arrow 10"/>
            <p:cNvSpPr/>
            <p:nvPr/>
          </p:nvSpPr>
          <p:spPr>
            <a:xfrm rot="5400000">
              <a:off x="3245719"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reeform 11"/>
            <p:cNvSpPr/>
            <p:nvPr/>
          </p:nvSpPr>
          <p:spPr>
            <a:xfrm>
              <a:off x="2294753"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Proposal</a:t>
              </a:r>
            </a:p>
          </p:txBody>
        </p:sp>
        <p:sp>
          <p:nvSpPr>
            <p:cNvPr id="13" name="Right Arrow 12"/>
            <p:cNvSpPr/>
            <p:nvPr/>
          </p:nvSpPr>
          <p:spPr>
            <a:xfrm rot="5400000">
              <a:off x="3245719" y="281276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Freeform 13"/>
            <p:cNvSpPr/>
            <p:nvPr/>
          </p:nvSpPr>
          <p:spPr>
            <a:xfrm>
              <a:off x="2294753" y="294329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Preparatory</a:t>
              </a:r>
            </a:p>
          </p:txBody>
        </p:sp>
        <p:sp>
          <p:nvSpPr>
            <p:cNvPr id="15" name="Right Arrow 14"/>
            <p:cNvSpPr/>
            <p:nvPr/>
          </p:nvSpPr>
          <p:spPr>
            <a:xfrm rot="5400000">
              <a:off x="3245719" y="348403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6" name="Freeform 15"/>
            <p:cNvSpPr/>
            <p:nvPr/>
          </p:nvSpPr>
          <p:spPr>
            <a:xfrm>
              <a:off x="2294753" y="361456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Committee</a:t>
              </a:r>
            </a:p>
          </p:txBody>
        </p:sp>
        <p:sp>
          <p:nvSpPr>
            <p:cNvPr id="17" name="Right Arrow 16"/>
            <p:cNvSpPr/>
            <p:nvPr/>
          </p:nvSpPr>
          <p:spPr>
            <a:xfrm rot="5400000">
              <a:off x="3245719" y="415530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8" name="Freeform 17"/>
            <p:cNvSpPr/>
            <p:nvPr/>
          </p:nvSpPr>
          <p:spPr>
            <a:xfrm>
              <a:off x="2294753"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Enquiry </a:t>
              </a:r>
            </a:p>
          </p:txBody>
        </p:sp>
        <p:sp>
          <p:nvSpPr>
            <p:cNvPr id="19" name="Right Arrow 18"/>
            <p:cNvSpPr/>
            <p:nvPr/>
          </p:nvSpPr>
          <p:spPr>
            <a:xfrm rot="5400000">
              <a:off x="3245719"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Freeform 19"/>
            <p:cNvSpPr/>
            <p:nvPr/>
          </p:nvSpPr>
          <p:spPr>
            <a:xfrm>
              <a:off x="2294753"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Approval</a:t>
              </a:r>
            </a:p>
          </p:txBody>
        </p:sp>
        <p:sp>
          <p:nvSpPr>
            <p:cNvPr id="21" name="Right Arrow 20"/>
            <p:cNvSpPr/>
            <p:nvPr/>
          </p:nvSpPr>
          <p:spPr>
            <a:xfrm rot="5400000">
              <a:off x="3245719"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2" name="Freeform 21"/>
            <p:cNvSpPr/>
            <p:nvPr/>
          </p:nvSpPr>
          <p:spPr>
            <a:xfrm>
              <a:off x="2294753"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Publication</a:t>
              </a:r>
            </a:p>
          </p:txBody>
        </p:sp>
        <p:sp>
          <p:nvSpPr>
            <p:cNvPr id="23" name="Freeform 22"/>
            <p:cNvSpPr/>
            <p:nvPr/>
          </p:nvSpPr>
          <p:spPr>
            <a:xfrm>
              <a:off x="4711226"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a:t>Fast Track</a:t>
              </a:r>
            </a:p>
          </p:txBody>
        </p:sp>
        <p:sp>
          <p:nvSpPr>
            <p:cNvPr id="24" name="Right Arrow 23"/>
            <p:cNvSpPr/>
            <p:nvPr/>
          </p:nvSpPr>
          <p:spPr>
            <a:xfrm rot="5400000">
              <a:off x="5811264"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5" name="Freeform 24"/>
            <p:cNvSpPr/>
            <p:nvPr/>
          </p:nvSpPr>
          <p:spPr>
            <a:xfrm>
              <a:off x="4860298"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Proposal</a:t>
              </a:r>
            </a:p>
          </p:txBody>
        </p:sp>
        <p:sp>
          <p:nvSpPr>
            <p:cNvPr id="28" name="Right Arrow 27"/>
            <p:cNvSpPr/>
            <p:nvPr/>
          </p:nvSpPr>
          <p:spPr>
            <a:xfrm rot="5400000">
              <a:off x="5143310" y="3487354"/>
              <a:ext cx="1422924"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1" name="Freeform 30"/>
            <p:cNvSpPr/>
            <p:nvPr/>
          </p:nvSpPr>
          <p:spPr>
            <a:xfrm>
              <a:off x="4860298"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Enquiry</a:t>
              </a:r>
            </a:p>
          </p:txBody>
        </p:sp>
        <p:sp>
          <p:nvSpPr>
            <p:cNvPr id="32" name="Right Arrow 31"/>
            <p:cNvSpPr/>
            <p:nvPr/>
          </p:nvSpPr>
          <p:spPr>
            <a:xfrm rot="5400000">
              <a:off x="5811264"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 name="Freeform 32"/>
            <p:cNvSpPr/>
            <p:nvPr/>
          </p:nvSpPr>
          <p:spPr>
            <a:xfrm>
              <a:off x="4860298"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Approval</a:t>
              </a:r>
            </a:p>
          </p:txBody>
        </p:sp>
        <p:sp>
          <p:nvSpPr>
            <p:cNvPr id="34" name="Right Arrow 33"/>
            <p:cNvSpPr/>
            <p:nvPr/>
          </p:nvSpPr>
          <p:spPr>
            <a:xfrm rot="5400000">
              <a:off x="5811264"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Freeform 34"/>
            <p:cNvSpPr/>
            <p:nvPr/>
          </p:nvSpPr>
          <p:spPr>
            <a:xfrm>
              <a:off x="4860298"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Publication</a:t>
              </a:r>
            </a:p>
          </p:txBody>
        </p:sp>
      </p:grpSp>
      <p:sp>
        <p:nvSpPr>
          <p:cNvPr id="3" name="Rectangle 2"/>
          <p:cNvSpPr/>
          <p:nvPr/>
        </p:nvSpPr>
        <p:spPr>
          <a:xfrm>
            <a:off x="-32367" y="5743121"/>
            <a:ext cx="9143999" cy="584775"/>
          </a:xfrm>
          <a:prstGeom prst="rect">
            <a:avLst/>
          </a:prstGeom>
        </p:spPr>
        <p:txBody>
          <a:bodyPr wrap="square">
            <a:spAutoFit/>
          </a:bodyPr>
          <a:lstStyle/>
          <a:p>
            <a:pPr lvl="2"/>
            <a:r>
              <a:rPr lang="en-US" sz="1600" dirty="0"/>
              <a:t>*It is highly recommended that committees consider the fast track process when developing standards.</a:t>
            </a:r>
          </a:p>
        </p:txBody>
      </p:sp>
    </p:spTree>
    <p:extLst>
      <p:ext uri="{BB962C8B-B14F-4D97-AF65-F5344CB8AC3E}">
        <p14:creationId xmlns:p14="http://schemas.microsoft.com/office/powerpoint/2010/main" val="299124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1111606"/>
          </a:xfrm>
        </p:spPr>
        <p:txBody>
          <a:bodyPr>
            <a:normAutofit fontScale="90000"/>
          </a:bodyPr>
          <a:lstStyle/>
          <a:p>
            <a:r>
              <a:rPr lang="fr-FR" dirty="0"/>
              <a:t>IEC </a:t>
            </a:r>
            <a:r>
              <a:rPr lang="fr-FR" dirty="0" err="1" smtClean="0"/>
              <a:t>Supplement</a:t>
            </a:r>
            <a:r>
              <a:rPr lang="fr-FR" dirty="0" smtClean="0"/>
              <a:t>:</a:t>
            </a:r>
            <a:r>
              <a:rPr lang="fr-FR" dirty="0"/>
              <a:t/>
            </a:r>
            <a:br>
              <a:rPr lang="fr-FR" dirty="0"/>
            </a:br>
            <a:r>
              <a:rPr lang="en-US" i="1" dirty="0"/>
              <a:t>Procedures for the </a:t>
            </a:r>
            <a:r>
              <a:rPr lang="en-US" i="1" dirty="0" smtClean="0"/>
              <a:t>Technical </a:t>
            </a:r>
            <a:r>
              <a:rPr lang="en-US" i="1" dirty="0"/>
              <a:t>W</a:t>
            </a:r>
            <a:r>
              <a:rPr lang="en-US" i="1" dirty="0" smtClean="0"/>
              <a:t>ork </a:t>
            </a:r>
            <a:r>
              <a:rPr lang="en-US" i="1" dirty="0"/>
              <a:t>– </a:t>
            </a:r>
            <a:br>
              <a:rPr lang="en-US" i="1" dirty="0"/>
            </a:br>
            <a:r>
              <a:rPr lang="en-US" i="1" dirty="0"/>
              <a:t>Procedures </a:t>
            </a:r>
            <a:r>
              <a:rPr lang="en-US" i="1" dirty="0" smtClean="0"/>
              <a:t>Specific </a:t>
            </a:r>
            <a:r>
              <a:rPr lang="en-US" i="1" dirty="0"/>
              <a:t>to IEC</a:t>
            </a:r>
          </a:p>
        </p:txBody>
      </p:sp>
      <p:sp>
        <p:nvSpPr>
          <p:cNvPr id="3" name="Content Placeholder 2"/>
          <p:cNvSpPr>
            <a:spLocks noGrp="1"/>
          </p:cNvSpPr>
          <p:nvPr>
            <p:ph idx="1"/>
          </p:nvPr>
        </p:nvSpPr>
        <p:spPr>
          <a:xfrm>
            <a:off x="774358" y="2066544"/>
            <a:ext cx="8229600" cy="4063547"/>
          </a:xfrm>
        </p:spPr>
        <p:txBody>
          <a:bodyPr/>
          <a:lstStyle/>
          <a:p>
            <a:r>
              <a:rPr lang="en-US" sz="2400" dirty="0"/>
              <a:t>Complements the ISO/IEC Directives</a:t>
            </a:r>
          </a:p>
          <a:p>
            <a:r>
              <a:rPr lang="en-US" sz="2400" dirty="0"/>
              <a:t>Contains those procedures which are specific to IEC</a:t>
            </a:r>
          </a:p>
          <a:p>
            <a:r>
              <a:rPr lang="en-US" sz="2400" dirty="0"/>
              <a:t>Includes useful Annexes, as well as the IEC Forms</a:t>
            </a:r>
          </a:p>
          <a:p>
            <a:pPr marL="0" indent="0">
              <a:buNone/>
            </a:pPr>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pic>
        <p:nvPicPr>
          <p:cNvPr id="5" name="Picture 4" descr="advance-directive | Mark Warne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3886200"/>
            <a:ext cx="3632200" cy="1910537"/>
          </a:xfrm>
          <a:prstGeom prst="rect">
            <a:avLst/>
          </a:prstGeom>
        </p:spPr>
      </p:pic>
    </p:spTree>
    <p:extLst>
      <p:ext uri="{BB962C8B-B14F-4D97-AF65-F5344CB8AC3E}">
        <p14:creationId xmlns:p14="http://schemas.microsoft.com/office/powerpoint/2010/main" val="3934615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a:stCxn id="33" idx="4"/>
            <a:endCxn id="35" idx="0"/>
          </p:cNvCxnSpPr>
          <p:nvPr/>
        </p:nvCxnSpPr>
        <p:spPr>
          <a:xfrm>
            <a:off x="701611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p:cNvCxnSpPr>
            <a:stCxn id="31" idx="4"/>
            <a:endCxn id="32" idx="0"/>
          </p:cNvCxnSpPr>
          <p:nvPr/>
        </p:nvCxnSpPr>
        <p:spPr>
          <a:xfrm>
            <a:off x="6101181" y="4012264"/>
            <a:ext cx="0" cy="1551766"/>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p:cNvCxnSpPr>
            <a:stCxn id="27" idx="4"/>
            <a:endCxn id="30" idx="0"/>
          </p:cNvCxnSpPr>
          <p:nvPr/>
        </p:nvCxnSpPr>
        <p:spPr>
          <a:xfrm>
            <a:off x="5181760"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p:cNvCxnSpPr>
            <a:stCxn id="23" idx="4"/>
            <a:endCxn id="26" idx="0"/>
          </p:cNvCxnSpPr>
          <p:nvPr/>
        </p:nvCxnSpPr>
        <p:spPr>
          <a:xfrm>
            <a:off x="4269897"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p:cNvCxnSpPr>
            <a:stCxn id="15" idx="4"/>
            <a:endCxn id="20" idx="0"/>
          </p:cNvCxnSpPr>
          <p:nvPr/>
        </p:nvCxnSpPr>
        <p:spPr>
          <a:xfrm>
            <a:off x="335803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p:cNvCxnSpPr>
            <a:stCxn id="7" idx="4"/>
            <a:endCxn id="14" idx="0"/>
          </p:cNvCxnSpPr>
          <p:nvPr/>
        </p:nvCxnSpPr>
        <p:spPr>
          <a:xfrm>
            <a:off x="2443582"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a:endCxn id="14" idx="0"/>
          </p:cNvCxnSpPr>
          <p:nvPr/>
        </p:nvCxnSpPr>
        <p:spPr>
          <a:xfrm>
            <a:off x="2443580" y="2561797"/>
            <a:ext cx="2" cy="3002233"/>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All Standards </a:t>
            </a:r>
            <a:r>
              <a:rPr lang="en-US" dirty="0"/>
              <a:t>Development Options</a:t>
            </a:r>
          </a:p>
        </p:txBody>
      </p:sp>
      <p:graphicFrame>
        <p:nvGraphicFramePr>
          <p:cNvPr id="209" name="Content Placeholder 208"/>
          <p:cNvGraphicFramePr>
            <a:graphicFrameLocks noGrp="1"/>
          </p:cNvGraphicFramePr>
          <p:nvPr>
            <p:ph idx="1"/>
          </p:nvPr>
        </p:nvGraphicFramePr>
        <p:xfrm>
          <a:off x="1066800" y="1310640"/>
          <a:ext cx="6400800" cy="49377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1945882987"/>
                    </a:ext>
                  </a:extLst>
                </a:gridCol>
                <a:gridCol w="914400">
                  <a:extLst>
                    <a:ext uri="{9D8B030D-6E8A-4147-A177-3AD203B41FA5}">
                      <a16:colId xmlns:a16="http://schemas.microsoft.com/office/drawing/2014/main" val="439894590"/>
                    </a:ext>
                  </a:extLst>
                </a:gridCol>
                <a:gridCol w="914400">
                  <a:extLst>
                    <a:ext uri="{9D8B030D-6E8A-4147-A177-3AD203B41FA5}">
                      <a16:colId xmlns:a16="http://schemas.microsoft.com/office/drawing/2014/main" val="4157383856"/>
                    </a:ext>
                  </a:extLst>
                </a:gridCol>
                <a:gridCol w="914400">
                  <a:extLst>
                    <a:ext uri="{9D8B030D-6E8A-4147-A177-3AD203B41FA5}">
                      <a16:colId xmlns:a16="http://schemas.microsoft.com/office/drawing/2014/main" val="3002844429"/>
                    </a:ext>
                  </a:extLst>
                </a:gridCol>
                <a:gridCol w="914400">
                  <a:extLst>
                    <a:ext uri="{9D8B030D-6E8A-4147-A177-3AD203B41FA5}">
                      <a16:colId xmlns:a16="http://schemas.microsoft.com/office/drawing/2014/main" val="2033575711"/>
                    </a:ext>
                  </a:extLst>
                </a:gridCol>
                <a:gridCol w="914400">
                  <a:extLst>
                    <a:ext uri="{9D8B030D-6E8A-4147-A177-3AD203B41FA5}">
                      <a16:colId xmlns:a16="http://schemas.microsoft.com/office/drawing/2014/main" val="3845581596"/>
                    </a:ext>
                  </a:extLst>
                </a:gridCol>
                <a:gridCol w="914400">
                  <a:extLst>
                    <a:ext uri="{9D8B030D-6E8A-4147-A177-3AD203B41FA5}">
                      <a16:colId xmlns:a16="http://schemas.microsoft.com/office/drawing/2014/main" val="1136696182"/>
                    </a:ext>
                  </a:extLst>
                </a:gridCol>
              </a:tblGrid>
              <a:tr h="400128">
                <a:tc>
                  <a:txBody>
                    <a:bodyPr/>
                    <a:lstStyle/>
                    <a:p>
                      <a:pPr algn="ctr"/>
                      <a:r>
                        <a:rPr lang="en-US" sz="1000" b="1" dirty="0"/>
                        <a:t>Project Stage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Normal Procedure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Draft Submitted with Proposal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“Fast-track</a:t>
                      </a:r>
                      <a:r>
                        <a:rPr lang="en-US" sz="1000" b="1" baseline="0" dirty="0"/>
                        <a:t> Procedure”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Technical Specification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Technical Report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Publicly</a:t>
                      </a:r>
                      <a:r>
                        <a:rPr lang="en-US" sz="1000" b="1" baseline="0" dirty="0"/>
                        <a:t> Available Specification</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448954"/>
                  </a:ext>
                </a:extLst>
              </a:tr>
              <a:tr h="731520">
                <a:tc>
                  <a:txBody>
                    <a:bodyPr/>
                    <a:lstStyle/>
                    <a:p>
                      <a:pPr algn="ctr"/>
                      <a:r>
                        <a:rPr lang="en-US" sz="1000" dirty="0"/>
                        <a:t>Proposal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267762"/>
                  </a:ext>
                </a:extLst>
              </a:tr>
              <a:tr h="731520">
                <a:tc>
                  <a:txBody>
                    <a:bodyPr/>
                    <a:lstStyle/>
                    <a:p>
                      <a:pPr algn="ctr"/>
                      <a:r>
                        <a:rPr lang="en-US" sz="1000" dirty="0"/>
                        <a:t>Preparatory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430581"/>
                  </a:ext>
                </a:extLst>
              </a:tr>
              <a:tr h="731520">
                <a:tc>
                  <a:txBody>
                    <a:bodyPr/>
                    <a:lstStyle/>
                    <a:p>
                      <a:pPr algn="ctr"/>
                      <a:r>
                        <a:rPr lang="en-US" sz="1000" dirty="0"/>
                        <a:t>Committee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014909"/>
                  </a:ext>
                </a:extLst>
              </a:tr>
              <a:tr h="731520">
                <a:tc>
                  <a:txBody>
                    <a:bodyPr/>
                    <a:lstStyle/>
                    <a:p>
                      <a:pPr algn="ctr"/>
                      <a:r>
                        <a:rPr lang="en-US" sz="1000" dirty="0"/>
                        <a:t>Enquiry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520625"/>
                  </a:ext>
                </a:extLst>
              </a:tr>
              <a:tr h="731520">
                <a:tc>
                  <a:txBody>
                    <a:bodyPr/>
                    <a:lstStyle/>
                    <a:p>
                      <a:pPr algn="ctr"/>
                      <a:r>
                        <a:rPr lang="en-US" sz="1000" dirty="0"/>
                        <a:t>Approval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530272"/>
                  </a:ext>
                </a:extLst>
              </a:tr>
              <a:tr h="731520">
                <a:tc>
                  <a:txBody>
                    <a:bodyPr/>
                    <a:lstStyle/>
                    <a:p>
                      <a:pPr algn="ctr"/>
                      <a:r>
                        <a:rPr lang="en-US" sz="1000" dirty="0"/>
                        <a:t>Publication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247529"/>
                  </a:ext>
                </a:extLst>
              </a:tr>
            </a:tbl>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70</a:t>
            </a:fld>
            <a:endParaRPr lang="en-US" altLang="en-US" dirty="0"/>
          </a:p>
        </p:txBody>
      </p:sp>
      <p:sp>
        <p:nvSpPr>
          <p:cNvPr id="7" name="Oval 6"/>
          <p:cNvSpPr/>
          <p:nvPr/>
        </p:nvSpPr>
        <p:spPr>
          <a:xfrm>
            <a:off x="2122170"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10" name="Oval 9"/>
          <p:cNvSpPr/>
          <p:nvPr/>
        </p:nvSpPr>
        <p:spPr>
          <a:xfrm>
            <a:off x="2122170" y="263696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working draft</a:t>
            </a:r>
          </a:p>
        </p:txBody>
      </p:sp>
      <p:sp>
        <p:nvSpPr>
          <p:cNvPr id="11" name="Oval 10"/>
          <p:cNvSpPr/>
          <p:nvPr/>
        </p:nvSpPr>
        <p:spPr>
          <a:xfrm>
            <a:off x="2122170" y="3368936"/>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committee draft</a:t>
            </a:r>
          </a:p>
        </p:txBody>
      </p:sp>
      <p:sp>
        <p:nvSpPr>
          <p:cNvPr id="12" name="Oval 11"/>
          <p:cNvSpPr/>
          <p:nvPr/>
        </p:nvSpPr>
        <p:spPr>
          <a:xfrm>
            <a:off x="2122170" y="4100904"/>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enquiry draft</a:t>
            </a:r>
          </a:p>
        </p:txBody>
      </p:sp>
      <p:sp>
        <p:nvSpPr>
          <p:cNvPr id="13" name="Oval 12"/>
          <p:cNvSpPr/>
          <p:nvPr/>
        </p:nvSpPr>
        <p:spPr>
          <a:xfrm>
            <a:off x="2122170" y="4832872"/>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14" name="Oval 13"/>
          <p:cNvSpPr/>
          <p:nvPr/>
        </p:nvSpPr>
        <p:spPr>
          <a:xfrm>
            <a:off x="2122170"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15" name="Oval 14"/>
          <p:cNvSpPr/>
          <p:nvPr/>
        </p:nvSpPr>
        <p:spPr>
          <a:xfrm>
            <a:off x="303662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16" name="Oval 15"/>
          <p:cNvSpPr/>
          <p:nvPr/>
        </p:nvSpPr>
        <p:spPr>
          <a:xfrm>
            <a:off x="3036622" y="263791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Study by working group</a:t>
            </a:r>
          </a:p>
        </p:txBody>
      </p:sp>
      <p:sp>
        <p:nvSpPr>
          <p:cNvPr id="17" name="Oval 16"/>
          <p:cNvSpPr/>
          <p:nvPr/>
        </p:nvSpPr>
        <p:spPr>
          <a:xfrm>
            <a:off x="3036622" y="336944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Development and acceptance of committee draft</a:t>
            </a:r>
          </a:p>
        </p:txBody>
      </p:sp>
      <p:sp>
        <p:nvSpPr>
          <p:cNvPr id="18" name="Oval 17"/>
          <p:cNvSpPr/>
          <p:nvPr/>
        </p:nvSpPr>
        <p:spPr>
          <a:xfrm>
            <a:off x="3036622"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enquiry draft</a:t>
            </a:r>
          </a:p>
        </p:txBody>
      </p:sp>
      <p:sp>
        <p:nvSpPr>
          <p:cNvPr id="19" name="Oval 18"/>
          <p:cNvSpPr/>
          <p:nvPr/>
        </p:nvSpPr>
        <p:spPr>
          <a:xfrm>
            <a:off x="3036622"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20" name="Oval 19"/>
          <p:cNvSpPr/>
          <p:nvPr/>
        </p:nvSpPr>
        <p:spPr>
          <a:xfrm>
            <a:off x="303662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23" name="Oval 22"/>
          <p:cNvSpPr/>
          <p:nvPr/>
        </p:nvSpPr>
        <p:spPr>
          <a:xfrm>
            <a:off x="3948485"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24" name="Oval 23"/>
          <p:cNvSpPr/>
          <p:nvPr/>
        </p:nvSpPr>
        <p:spPr>
          <a:xfrm>
            <a:off x="3948485"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enquiry draft</a:t>
            </a:r>
          </a:p>
        </p:txBody>
      </p:sp>
      <p:sp>
        <p:nvSpPr>
          <p:cNvPr id="25" name="Oval 24"/>
          <p:cNvSpPr/>
          <p:nvPr/>
        </p:nvSpPr>
        <p:spPr>
          <a:xfrm>
            <a:off x="3948485"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26" name="Oval 25"/>
          <p:cNvSpPr/>
          <p:nvPr/>
        </p:nvSpPr>
        <p:spPr>
          <a:xfrm>
            <a:off x="3948485"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27" name="Oval 26"/>
          <p:cNvSpPr/>
          <p:nvPr/>
        </p:nvSpPr>
        <p:spPr>
          <a:xfrm>
            <a:off x="4860348"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28" name="Oval 27"/>
          <p:cNvSpPr/>
          <p:nvPr/>
        </p:nvSpPr>
        <p:spPr>
          <a:xfrm>
            <a:off x="4860348" y="263791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draft</a:t>
            </a:r>
          </a:p>
        </p:txBody>
      </p:sp>
      <p:sp>
        <p:nvSpPr>
          <p:cNvPr id="29" name="Oval 28"/>
          <p:cNvSpPr/>
          <p:nvPr/>
        </p:nvSpPr>
        <p:spPr>
          <a:xfrm>
            <a:off x="4860348"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
        <p:nvSpPr>
          <p:cNvPr id="30" name="Oval 29"/>
          <p:cNvSpPr/>
          <p:nvPr/>
        </p:nvSpPr>
        <p:spPr>
          <a:xfrm>
            <a:off x="4860348"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Technical Specification</a:t>
            </a:r>
          </a:p>
        </p:txBody>
      </p:sp>
      <p:sp>
        <p:nvSpPr>
          <p:cNvPr id="31" name="Oval 30"/>
          <p:cNvSpPr/>
          <p:nvPr/>
        </p:nvSpPr>
        <p:spPr>
          <a:xfrm>
            <a:off x="5779769"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
        <p:nvSpPr>
          <p:cNvPr id="32" name="Oval 31"/>
          <p:cNvSpPr/>
          <p:nvPr/>
        </p:nvSpPr>
        <p:spPr>
          <a:xfrm>
            <a:off x="5779769"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Technical Report</a:t>
            </a:r>
          </a:p>
        </p:txBody>
      </p:sp>
      <p:sp>
        <p:nvSpPr>
          <p:cNvPr id="33" name="Oval 32"/>
          <p:cNvSpPr/>
          <p:nvPr/>
        </p:nvSpPr>
        <p:spPr>
          <a:xfrm>
            <a:off x="669470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34" name="Oval 33"/>
          <p:cNvSpPr/>
          <p:nvPr/>
        </p:nvSpPr>
        <p:spPr>
          <a:xfrm>
            <a:off x="6694702" y="263591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draft</a:t>
            </a:r>
            <a:endParaRPr lang="en-US" sz="600" strike="sngStrike" dirty="0">
              <a:ln w="0"/>
              <a:solidFill>
                <a:schemeClr val="tx1"/>
              </a:solidFill>
              <a:effectLst>
                <a:outerShdw blurRad="38100" dist="19050" dir="2700000" algn="tl" rotWithShape="0">
                  <a:schemeClr val="dk1">
                    <a:alpha val="40000"/>
                  </a:schemeClr>
                </a:outerShdw>
              </a:effectLst>
            </a:endParaRPr>
          </a:p>
        </p:txBody>
      </p:sp>
      <p:sp>
        <p:nvSpPr>
          <p:cNvPr id="35" name="Oval 34"/>
          <p:cNvSpPr/>
          <p:nvPr/>
        </p:nvSpPr>
        <p:spPr>
          <a:xfrm>
            <a:off x="669470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PAS</a:t>
            </a:r>
          </a:p>
        </p:txBody>
      </p:sp>
      <p:sp>
        <p:nvSpPr>
          <p:cNvPr id="72" name="Oval 71"/>
          <p:cNvSpPr/>
          <p:nvPr/>
        </p:nvSpPr>
        <p:spPr>
          <a:xfrm>
            <a:off x="7778500" y="5061110"/>
            <a:ext cx="1005840" cy="1005840"/>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800" b="1" i="1" dirty="0">
                <a:ln w="0"/>
                <a:solidFill>
                  <a:schemeClr val="tx1"/>
                </a:solidFill>
                <a:effectLst>
                  <a:outerShdw blurRad="38100" dist="19050" dir="2700000" algn="tl" rotWithShape="0">
                    <a:schemeClr val="dk1">
                      <a:alpha val="40000"/>
                    </a:schemeClr>
                  </a:outerShdw>
                </a:effectLst>
              </a:rPr>
              <a:t>Stages in italics, enclosed by dotted circles may be omitted</a:t>
            </a:r>
          </a:p>
        </p:txBody>
      </p:sp>
      <p:sp>
        <p:nvSpPr>
          <p:cNvPr id="39" name="Oval 38">
            <a:extLst>
              <a:ext uri="{FF2B5EF4-FFF2-40B4-BE49-F238E27FC236}">
                <a16:creationId xmlns:a16="http://schemas.microsoft.com/office/drawing/2014/main" id="{6956F937-1B6C-447F-BC8A-F31F52890A34}"/>
              </a:ext>
            </a:extLst>
          </p:cNvPr>
          <p:cNvSpPr/>
          <p:nvPr/>
        </p:nvSpPr>
        <p:spPr>
          <a:xfrm>
            <a:off x="6694169" y="3365455"/>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Tree>
    <p:extLst>
      <p:ext uri="{BB962C8B-B14F-4D97-AF65-F5344CB8AC3E}">
        <p14:creationId xmlns:p14="http://schemas.microsoft.com/office/powerpoint/2010/main" val="2952677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LI2012 - Design Stud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085975"/>
            <a:ext cx="2857500" cy="2638425"/>
          </a:xfrm>
          <a:prstGeom prst="rect">
            <a:avLst/>
          </a:prstGeom>
        </p:spPr>
      </p:pic>
      <p:sp>
        <p:nvSpPr>
          <p:cNvPr id="2" name="Title 1"/>
          <p:cNvSpPr>
            <a:spLocks noGrp="1"/>
          </p:cNvSpPr>
          <p:nvPr>
            <p:ph type="title"/>
          </p:nvPr>
        </p:nvSpPr>
        <p:spPr/>
        <p:txBody>
          <a:bodyPr>
            <a:normAutofit/>
          </a:bodyPr>
          <a:lstStyle/>
          <a:p>
            <a:r>
              <a:rPr lang="en-US" dirty="0" smtClean="0"/>
              <a:t>References </a:t>
            </a:r>
            <a:r>
              <a:rPr lang="en-US" dirty="0"/>
              <a:t>in IEC Standards</a:t>
            </a:r>
          </a:p>
        </p:txBody>
      </p:sp>
      <p:sp>
        <p:nvSpPr>
          <p:cNvPr id="3" name="Content Placeholder 2"/>
          <p:cNvSpPr>
            <a:spLocks noGrp="1"/>
          </p:cNvSpPr>
          <p:nvPr>
            <p:ph idx="1"/>
          </p:nvPr>
        </p:nvSpPr>
        <p:spPr>
          <a:xfrm>
            <a:off x="2895600" y="1389888"/>
            <a:ext cx="5791200" cy="4754880"/>
          </a:xfrm>
        </p:spPr>
        <p:txBody>
          <a:bodyPr/>
          <a:lstStyle/>
          <a:p>
            <a:r>
              <a:rPr lang="en-US" b="1" dirty="0"/>
              <a:t>Normative References </a:t>
            </a:r>
          </a:p>
          <a:p>
            <a:pPr lvl="1"/>
            <a:r>
              <a:rPr lang="en-US" sz="1800" dirty="0"/>
              <a:t>A list of related standards that are required for full implementation of the standard in hand</a:t>
            </a:r>
          </a:p>
          <a:p>
            <a:pPr lvl="1"/>
            <a:r>
              <a:rPr lang="en-US" sz="1800" dirty="0"/>
              <a:t>The normative referenced document list shall be introduced by the following wording:</a:t>
            </a:r>
          </a:p>
          <a:p>
            <a:pPr marL="457200" lvl="1" indent="0">
              <a:buNone/>
            </a:pPr>
            <a:r>
              <a:rPr lang="en-US" sz="1800" i="1" dirty="0"/>
              <a:t>“The following referenced documents are indispensable for the application of this document. For dated references, only the edition cited applies. For undated references, the latest edition of the referenced document (including any amendments) applies.”</a:t>
            </a:r>
          </a:p>
          <a:p>
            <a:r>
              <a:rPr lang="en-US" b="1" dirty="0"/>
              <a:t>Informative References</a:t>
            </a:r>
          </a:p>
          <a:p>
            <a:pPr lvl="1"/>
            <a:r>
              <a:rPr lang="en-US" sz="1800" dirty="0"/>
              <a:t>For information only or background reading and listed in the Bibliography</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71</a:t>
            </a:fld>
            <a:endParaRPr lang="en-US" altLang="en-US" dirty="0"/>
          </a:p>
        </p:txBody>
      </p:sp>
    </p:spTree>
    <p:extLst>
      <p:ext uri="{BB962C8B-B14F-4D97-AF65-F5344CB8AC3E}">
        <p14:creationId xmlns:p14="http://schemas.microsoft.com/office/powerpoint/2010/main" val="2373078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s move: Trabajo en equip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209800"/>
            <a:ext cx="2819400" cy="2819400"/>
          </a:xfrm>
          <a:prstGeom prst="rect">
            <a:avLst/>
          </a:prstGeom>
        </p:spPr>
      </p:pic>
      <p:sp>
        <p:nvSpPr>
          <p:cNvPr id="2" name="Title 1"/>
          <p:cNvSpPr>
            <a:spLocks noGrp="1"/>
          </p:cNvSpPr>
          <p:nvPr>
            <p:ph type="title"/>
          </p:nvPr>
        </p:nvSpPr>
        <p:spPr/>
        <p:txBody>
          <a:bodyPr>
            <a:normAutofit fontScale="90000"/>
          </a:bodyPr>
          <a:lstStyle/>
          <a:p>
            <a:r>
              <a:rPr lang="en-US" dirty="0"/>
              <a:t>Normative References in IEC Standards</a:t>
            </a:r>
          </a:p>
        </p:txBody>
      </p:sp>
      <p:sp>
        <p:nvSpPr>
          <p:cNvPr id="3" name="Content Placeholder 2"/>
          <p:cNvSpPr>
            <a:spLocks noGrp="1"/>
          </p:cNvSpPr>
          <p:nvPr>
            <p:ph idx="1"/>
          </p:nvPr>
        </p:nvSpPr>
        <p:spPr>
          <a:xfrm>
            <a:off x="774358" y="1581912"/>
            <a:ext cx="5410200" cy="4525963"/>
          </a:xfrm>
        </p:spPr>
        <p:txBody>
          <a:bodyPr/>
          <a:lstStyle/>
          <a:p>
            <a:r>
              <a:rPr lang="en-US" sz="2200" dirty="0"/>
              <a:t>Normative references in IEC standards should be to other relevant IEC standards, where they exist</a:t>
            </a:r>
          </a:p>
          <a:p>
            <a:pPr lvl="1"/>
            <a:r>
              <a:rPr lang="en-US" sz="1800" dirty="0"/>
              <a:t>If a relevant IEC standard does exist, but the committee wishes normative reference to a </a:t>
            </a:r>
            <a:r>
              <a:rPr lang="en-US" sz="1800" dirty="0" smtClean="0"/>
              <a:t>  non-IEC </a:t>
            </a:r>
            <a:r>
              <a:rPr lang="en-US" sz="1800" dirty="0"/>
              <a:t>standard, a request for an exception </a:t>
            </a:r>
            <a:r>
              <a:rPr lang="en-US" sz="1800" dirty="0" smtClean="0"/>
              <a:t> with </a:t>
            </a:r>
            <a:r>
              <a:rPr lang="en-US" sz="1800" dirty="0"/>
              <a:t>justification can be reviewed and </a:t>
            </a:r>
            <a:r>
              <a:rPr lang="en-US" sz="1800" dirty="0" smtClean="0"/>
              <a:t>   approved </a:t>
            </a:r>
            <a:r>
              <a:rPr lang="en-US" sz="1800" dirty="0"/>
              <a:t>by the SMB</a:t>
            </a:r>
          </a:p>
          <a:p>
            <a:r>
              <a:rPr lang="en-US" sz="2200" dirty="0"/>
              <a:t>Where relevant IEC standards do not exist, normative reference to any publicly available non-IEC standard agreed to by </a:t>
            </a:r>
            <a:r>
              <a:rPr lang="en-US" sz="2200" dirty="0" smtClean="0"/>
              <a:t>   the </a:t>
            </a:r>
            <a:r>
              <a:rPr lang="en-US" sz="2200" dirty="0"/>
              <a:t>committee is acceptable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72</a:t>
            </a:fld>
            <a:endParaRPr lang="en-US" altLang="en-US" dirty="0"/>
          </a:p>
        </p:txBody>
      </p:sp>
    </p:spTree>
    <p:extLst>
      <p:ext uri="{BB962C8B-B14F-4D97-AF65-F5344CB8AC3E}">
        <p14:creationId xmlns:p14="http://schemas.microsoft.com/office/powerpoint/2010/main" val="2182468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roduction to Planning &amp; Institutional Processes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360" y="2346435"/>
            <a:ext cx="2386914" cy="2759869"/>
          </a:xfrm>
          <a:prstGeom prst="rect">
            <a:avLst/>
          </a:prstGeom>
        </p:spPr>
      </p:pic>
      <p:sp>
        <p:nvSpPr>
          <p:cNvPr id="2" name="Title 1"/>
          <p:cNvSpPr>
            <a:spLocks noGrp="1"/>
          </p:cNvSpPr>
          <p:nvPr>
            <p:ph type="title"/>
          </p:nvPr>
        </p:nvSpPr>
        <p:spPr/>
        <p:txBody>
          <a:bodyPr/>
          <a:lstStyle/>
          <a:p>
            <a:r>
              <a:rPr lang="en-US" dirty="0"/>
              <a:t>“In Some Countries” Clause</a:t>
            </a:r>
          </a:p>
        </p:txBody>
      </p:sp>
      <p:sp>
        <p:nvSpPr>
          <p:cNvPr id="3" name="Content Placeholder 2"/>
          <p:cNvSpPr>
            <a:spLocks noGrp="1"/>
          </p:cNvSpPr>
          <p:nvPr>
            <p:ph idx="1"/>
          </p:nvPr>
        </p:nvSpPr>
        <p:spPr>
          <a:xfrm>
            <a:off x="457200" y="1353312"/>
            <a:ext cx="6106160" cy="4772851"/>
          </a:xfrm>
        </p:spPr>
        <p:txBody>
          <a:bodyPr>
            <a:noAutofit/>
          </a:bodyPr>
          <a:lstStyle/>
          <a:p>
            <a:r>
              <a:rPr lang="en-US" sz="2000" dirty="0"/>
              <a:t>Informative (not normative) text concerning particular conditions existing in certain countries (exceptions)</a:t>
            </a:r>
          </a:p>
          <a:p>
            <a:pPr lvl="1"/>
            <a:r>
              <a:rPr lang="en-US" sz="1800" dirty="0"/>
              <a:t>Any statement of compliance with a standard requires compliance with the </a:t>
            </a:r>
            <a:r>
              <a:rPr lang="en-US" sz="1800" i="1" dirty="0"/>
              <a:t>normative</a:t>
            </a:r>
            <a:r>
              <a:rPr lang="en-US" sz="1800" dirty="0"/>
              <a:t> elements of that standard, not the </a:t>
            </a:r>
            <a:r>
              <a:rPr lang="en-US" sz="1800" i="1" dirty="0"/>
              <a:t>informative</a:t>
            </a:r>
            <a:r>
              <a:rPr lang="en-US" sz="1800" dirty="0"/>
              <a:t> elements</a:t>
            </a:r>
          </a:p>
          <a:p>
            <a:r>
              <a:rPr lang="en-US" sz="2000" dirty="0"/>
              <a:t>Statement is provided by an IEC National Committee to be included in an IS, informing the user of the standard of particular conditions existing in its country</a:t>
            </a:r>
          </a:p>
          <a:p>
            <a:pPr lvl="1"/>
            <a:r>
              <a:rPr lang="en-US" sz="1800" dirty="0"/>
              <a:t>Two cases are distinguished</a:t>
            </a:r>
          </a:p>
          <a:p>
            <a:pPr lvl="2"/>
            <a:r>
              <a:rPr lang="en-US" sz="1800" dirty="0"/>
              <a:t>Conditions of a permanent nature, such as main voltages, mains frequencies or climates</a:t>
            </a:r>
          </a:p>
          <a:p>
            <a:pPr lvl="2"/>
            <a:r>
              <a:rPr lang="en-US" sz="1800" dirty="0"/>
              <a:t>Differing practices of a less permanent </a:t>
            </a:r>
            <a:r>
              <a:rPr lang="en-US" sz="1800" dirty="0" smtClean="0"/>
              <a:t>nature</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73</a:t>
            </a:fld>
            <a:endParaRPr lang="en-US" altLang="en-US" dirty="0"/>
          </a:p>
        </p:txBody>
      </p:sp>
    </p:spTree>
    <p:extLst>
      <p:ext uri="{BB962C8B-B14F-4D97-AF65-F5344CB8AC3E}">
        <p14:creationId xmlns:p14="http://schemas.microsoft.com/office/powerpoint/2010/main" val="2658298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Some Countries” Clause (cont)</a:t>
            </a:r>
          </a:p>
        </p:txBody>
      </p:sp>
      <p:sp>
        <p:nvSpPr>
          <p:cNvPr id="3" name="Content Placeholder 2"/>
          <p:cNvSpPr>
            <a:spLocks noGrp="1"/>
          </p:cNvSpPr>
          <p:nvPr>
            <p:ph idx="1"/>
          </p:nvPr>
        </p:nvSpPr>
        <p:spPr>
          <a:xfrm>
            <a:off x="3124200" y="1335024"/>
            <a:ext cx="5562600" cy="4791139"/>
          </a:xfrm>
        </p:spPr>
        <p:txBody>
          <a:bodyPr>
            <a:normAutofit fontScale="92500" lnSpcReduction="10000"/>
          </a:bodyPr>
          <a:lstStyle/>
          <a:p>
            <a:r>
              <a:rPr lang="en-US" sz="2400" b="1" dirty="0"/>
              <a:t>Final point for submission of the text is </a:t>
            </a:r>
            <a:br>
              <a:rPr lang="en-US" sz="2400" b="1" dirty="0"/>
            </a:br>
            <a:r>
              <a:rPr lang="en-US" sz="2400" b="1" dirty="0"/>
              <a:t>on receipt of the voting report of the CDV</a:t>
            </a:r>
          </a:p>
          <a:p>
            <a:pPr lvl="1"/>
            <a:r>
              <a:rPr lang="en-US" dirty="0"/>
              <a:t>Submission does not require approval of the relevant </a:t>
            </a:r>
            <a:r>
              <a:rPr lang="en-US" dirty="0" smtClean="0"/>
              <a:t>TC, SC or </a:t>
            </a:r>
            <a:r>
              <a:rPr lang="en-US" dirty="0" err="1" smtClean="0"/>
              <a:t>SyC</a:t>
            </a:r>
            <a:r>
              <a:rPr lang="en-US" dirty="0" smtClean="0"/>
              <a:t>, </a:t>
            </a:r>
            <a:r>
              <a:rPr lang="en-US" dirty="0"/>
              <a:t>its chair or secretary</a:t>
            </a:r>
          </a:p>
          <a:p>
            <a:pPr lvl="2">
              <a:buFont typeface="Arial" panose="020B0604020202020204" pitchFamily="34" charset="0"/>
              <a:buChar char="•"/>
            </a:pPr>
            <a:r>
              <a:rPr lang="en-US" dirty="0"/>
              <a:t>Submitting National Committee has the final say as to where to place the clause</a:t>
            </a:r>
          </a:p>
          <a:p>
            <a:pPr lvl="1"/>
            <a:r>
              <a:rPr lang="en-US" dirty="0"/>
              <a:t>Every effort shall be made to find solutions that would make statements regarding particular conditions unnecessary</a:t>
            </a:r>
          </a:p>
          <a:p>
            <a:pPr lvl="2">
              <a:buFont typeface="Arial" panose="020B0604020202020204" pitchFamily="34" charset="0"/>
              <a:buChar char="•"/>
            </a:pPr>
            <a:r>
              <a:rPr lang="en-US" dirty="0"/>
              <a:t>Inclusion of the clause is </a:t>
            </a:r>
            <a:r>
              <a:rPr lang="en-US" i="1" dirty="0"/>
              <a:t>not</a:t>
            </a:r>
            <a:r>
              <a:rPr lang="en-US" dirty="0"/>
              <a:t> a reason for a negative vote by the other National Committees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74</a:t>
            </a:fld>
            <a:endParaRPr lang="en-US" altLang="en-US" dirty="0"/>
          </a:p>
        </p:txBody>
      </p:sp>
      <p:pic>
        <p:nvPicPr>
          <p:cNvPr id="5" name="Picture 4" descr="Teori Klasik Pembentukan Negara, dan Unsur Terbentuknya ..."/>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1752600"/>
            <a:ext cx="3151783" cy="3249261"/>
          </a:xfrm>
          <a:prstGeom prst="rect">
            <a:avLst/>
          </a:prstGeom>
        </p:spPr>
      </p:pic>
    </p:spTree>
    <p:extLst>
      <p:ext uri="{BB962C8B-B14F-4D97-AF65-F5344CB8AC3E}">
        <p14:creationId xmlns:p14="http://schemas.microsoft.com/office/powerpoint/2010/main" val="703785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F7B9-084E-4C50-A2B5-036F476FB1C3}"/>
              </a:ext>
            </a:extLst>
          </p:cNvPr>
          <p:cNvSpPr>
            <a:spLocks noGrp="1"/>
          </p:cNvSpPr>
          <p:nvPr>
            <p:ph type="title"/>
          </p:nvPr>
        </p:nvSpPr>
        <p:spPr/>
        <p:txBody>
          <a:bodyPr>
            <a:normAutofit fontScale="90000"/>
          </a:bodyPr>
          <a:lstStyle/>
          <a:p>
            <a:r>
              <a:rPr lang="en-US" dirty="0"/>
              <a:t>IEC Sustainable Development Goals (SDGs)</a:t>
            </a:r>
          </a:p>
        </p:txBody>
      </p:sp>
      <p:sp>
        <p:nvSpPr>
          <p:cNvPr id="3" name="Content Placeholder 2">
            <a:extLst>
              <a:ext uri="{FF2B5EF4-FFF2-40B4-BE49-F238E27FC236}">
                <a16:creationId xmlns:a16="http://schemas.microsoft.com/office/drawing/2014/main" id="{4744469F-6C76-46A6-AD2F-5B3D2F78C6AB}"/>
              </a:ext>
            </a:extLst>
          </p:cNvPr>
          <p:cNvSpPr>
            <a:spLocks noGrp="1"/>
          </p:cNvSpPr>
          <p:nvPr>
            <p:ph idx="1"/>
          </p:nvPr>
        </p:nvSpPr>
        <p:spPr>
          <a:xfrm>
            <a:off x="774358" y="1389888"/>
            <a:ext cx="7661188" cy="4666897"/>
          </a:xfrm>
        </p:spPr>
        <p:txBody>
          <a:bodyPr>
            <a:normAutofit fontScale="92500" lnSpcReduction="20000"/>
          </a:bodyPr>
          <a:lstStyle/>
          <a:p>
            <a:r>
              <a:rPr lang="en-US" dirty="0"/>
              <a:t>The UN SDGs (</a:t>
            </a:r>
            <a:r>
              <a:rPr lang="en-US" dirty="0">
                <a:hlinkClick r:id="rId2"/>
              </a:rPr>
              <a:t>https://sdgs.un.org/goals</a:t>
            </a:r>
            <a:r>
              <a:rPr lang="en-US" dirty="0"/>
              <a:t>) are designed to help achieve a better and more sustainable future for all</a:t>
            </a:r>
          </a:p>
          <a:p>
            <a:r>
              <a:rPr lang="en-US" dirty="0"/>
              <a:t>IEC contributes to all 17 SDGs and is committed to design, build and manufacture devices and systems (</a:t>
            </a:r>
            <a:r>
              <a:rPr lang="en-US" dirty="0">
                <a:hlinkClick r:id="rId3"/>
              </a:rPr>
              <a:t>https://www.iec.ch/sdg</a:t>
            </a:r>
            <a:r>
              <a:rPr lang="en-US" dirty="0"/>
              <a:t>).</a:t>
            </a:r>
          </a:p>
          <a:p>
            <a:r>
              <a:rPr lang="en-US" dirty="0"/>
              <a:t>TCs indicate which of the SDGs applies to their TCs in their Strategic Business Plan (SBP) and report to the Standardization Management Board (RSMB).</a:t>
            </a:r>
          </a:p>
          <a:p>
            <a:r>
              <a:rPr lang="en-US" dirty="0"/>
              <a:t>In the new proposal process, the TC must indicate which SDGs apply to the development of the new standard.</a:t>
            </a:r>
          </a:p>
          <a:p>
            <a:endParaRPr lang="en-US" dirty="0"/>
          </a:p>
        </p:txBody>
      </p:sp>
      <p:sp>
        <p:nvSpPr>
          <p:cNvPr id="4" name="Slide Number Placeholder 3">
            <a:extLst>
              <a:ext uri="{FF2B5EF4-FFF2-40B4-BE49-F238E27FC236}">
                <a16:creationId xmlns:a16="http://schemas.microsoft.com/office/drawing/2014/main" id="{6370DCDB-63C2-4B18-9A20-563C15DD7E36}"/>
              </a:ext>
            </a:extLst>
          </p:cNvPr>
          <p:cNvSpPr>
            <a:spLocks noGrp="1"/>
          </p:cNvSpPr>
          <p:nvPr>
            <p:ph type="sldNum" sz="quarter" idx="4"/>
          </p:nvPr>
        </p:nvSpPr>
        <p:spPr/>
        <p:txBody>
          <a:bodyPr/>
          <a:lstStyle/>
          <a:p>
            <a:fld id="{54A79FDF-0332-472F-850D-1D030698853D}" type="slidenum">
              <a:rPr lang="en-US" smtClean="0"/>
              <a:pPr/>
              <a:t>75</a:t>
            </a:fld>
            <a:endParaRPr lang="en-US" dirty="0"/>
          </a:p>
        </p:txBody>
      </p:sp>
    </p:spTree>
    <p:extLst>
      <p:ext uri="{BB962C8B-B14F-4D97-AF65-F5344CB8AC3E}">
        <p14:creationId xmlns:p14="http://schemas.microsoft.com/office/powerpoint/2010/main" val="4034696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IEC/IEEE License Agreement</a:t>
            </a:r>
          </a:p>
        </p:txBody>
      </p:sp>
      <p:sp>
        <p:nvSpPr>
          <p:cNvPr id="3" name="Content Placeholder 2"/>
          <p:cNvSpPr>
            <a:spLocks noGrp="1"/>
          </p:cNvSpPr>
          <p:nvPr>
            <p:ph idx="1"/>
          </p:nvPr>
        </p:nvSpPr>
        <p:spPr>
          <a:xfrm>
            <a:off x="774358" y="1453896"/>
            <a:ext cx="6172200" cy="5009549"/>
          </a:xfrm>
        </p:spPr>
        <p:txBody>
          <a:bodyPr>
            <a:normAutofit/>
          </a:bodyPr>
          <a:lstStyle/>
          <a:p>
            <a:r>
              <a:rPr lang="en-US" sz="2000" dirty="0" smtClean="0"/>
              <a:t>The Institute of Electrical and Electronics Engineers (IEEE) is a professional standardization body publishing full consensus-based </a:t>
            </a:r>
            <a:r>
              <a:rPr lang="en-US" sz="2000" dirty="0" err="1" smtClean="0"/>
              <a:t>electrotechnical</a:t>
            </a:r>
            <a:r>
              <a:rPr lang="en-US" sz="2000" dirty="0" smtClean="0"/>
              <a:t> standards affecting a broad market base.</a:t>
            </a:r>
          </a:p>
          <a:p>
            <a:r>
              <a:rPr lang="en-US" sz="2000" dirty="0" smtClean="0"/>
              <a:t>IEC entered into a cooperation with IEEE to publish dual logo standards under certain conditions, including </a:t>
            </a:r>
          </a:p>
          <a:p>
            <a:pPr lvl="1"/>
            <a:r>
              <a:rPr lang="en-US" sz="2000" dirty="0" smtClean="0"/>
              <a:t>Adherence to IEC requirements for consensus </a:t>
            </a:r>
          </a:p>
          <a:p>
            <a:pPr lvl="1"/>
            <a:r>
              <a:rPr lang="en-US" sz="2000" dirty="0" smtClean="0"/>
              <a:t>Implementation Agreements (a code of practice)</a:t>
            </a:r>
          </a:p>
          <a:p>
            <a:pPr lvl="1"/>
            <a:r>
              <a:rPr lang="en-US" sz="2000" dirty="0" smtClean="0"/>
              <a:t>Intellectual Property Rights (IPR) </a:t>
            </a:r>
          </a:p>
          <a:p>
            <a:pPr lvl="1"/>
            <a:r>
              <a:rPr lang="en-US" sz="2000" dirty="0" smtClean="0"/>
              <a:t>Copyright arrangements </a:t>
            </a:r>
            <a:br>
              <a:rPr lang="en-US" sz="2000" dirty="0" smtClean="0"/>
            </a:br>
            <a:r>
              <a:rPr lang="en-US" sz="2000" dirty="0" smtClean="0"/>
              <a:t>(usually held by the originator of the text) </a:t>
            </a:r>
          </a:p>
          <a:p>
            <a:pPr lvl="1"/>
            <a:r>
              <a:rPr lang="en-US" sz="2000" dirty="0" smtClean="0"/>
              <a:t>Procedures for maintenance (amendments, modifications, updates, etc.) and withdrawal</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76</a:t>
            </a:fld>
            <a:endParaRPr lang="en-US" altLang="en-US" dirty="0"/>
          </a:p>
        </p:txBody>
      </p:sp>
      <p:pic>
        <p:nvPicPr>
          <p:cNvPr id="6" name="Picture 5" descr="&lt;strong&gt;International Electrotechnical Commission&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34" y="2819400"/>
            <a:ext cx="1114266" cy="1114266"/>
          </a:xfrm>
          <a:prstGeom prst="rect">
            <a:avLst/>
          </a:prstGeom>
        </p:spPr>
      </p:pic>
      <p:pic>
        <p:nvPicPr>
          <p:cNvPr id="8" name="Picture 7" descr="File:&lt;strong&gt;Ieee&lt;/strong&gt; blue.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272882"/>
            <a:ext cx="2971800" cy="1057466"/>
          </a:xfrm>
          <a:prstGeom prst="rect">
            <a:avLst/>
          </a:prstGeom>
        </p:spPr>
      </p:pic>
    </p:spTree>
    <p:extLst>
      <p:ext uri="{BB962C8B-B14F-4D97-AF65-F5344CB8AC3E}">
        <p14:creationId xmlns:p14="http://schemas.microsoft.com/office/powerpoint/2010/main" val="928924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Training Activities</a:t>
            </a:r>
          </a:p>
        </p:txBody>
      </p:sp>
      <p:sp>
        <p:nvSpPr>
          <p:cNvPr id="3" name="Content Placeholder 2"/>
          <p:cNvSpPr>
            <a:spLocks noGrp="1"/>
          </p:cNvSpPr>
          <p:nvPr>
            <p:ph idx="1"/>
          </p:nvPr>
        </p:nvSpPr>
        <p:spPr>
          <a:xfrm>
            <a:off x="774358" y="1280160"/>
            <a:ext cx="7661188" cy="4740049"/>
          </a:xfrm>
        </p:spPr>
        <p:txBody>
          <a:bodyPr/>
          <a:lstStyle/>
          <a:p>
            <a:r>
              <a:rPr lang="en-US" dirty="0"/>
              <a:t>The USNC holds Instructor-Led Training Courses throughout the year. </a:t>
            </a:r>
          </a:p>
          <a:p>
            <a:endParaRPr lang="en-US" dirty="0"/>
          </a:p>
          <a:p>
            <a:r>
              <a:rPr lang="en-US" dirty="0"/>
              <a:t>Contact the USNC staff (</a:t>
            </a:r>
            <a:r>
              <a:rPr lang="en-US" dirty="0">
                <a:hlinkClick r:id="rId2"/>
              </a:rPr>
              <a:t>usnc@ansi.org</a:t>
            </a:r>
            <a:r>
              <a:rPr lang="en-US" dirty="0"/>
              <a:t>) to find out when and where the next one is taking place.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77</a:t>
            </a:fld>
            <a:endParaRPr lang="en-US" altLang="en-US" dirty="0"/>
          </a:p>
        </p:txBody>
      </p:sp>
    </p:spTree>
    <p:extLst>
      <p:ext uri="{BB962C8B-B14F-4D97-AF65-F5344CB8AC3E}">
        <p14:creationId xmlns:p14="http://schemas.microsoft.com/office/powerpoint/2010/main" val="1478126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idx="1"/>
          </p:nvPr>
        </p:nvSpPr>
        <p:spPr>
          <a:xfrm>
            <a:off x="774358" y="1298448"/>
            <a:ext cx="7661188" cy="4721761"/>
          </a:xfrm>
        </p:spPr>
        <p:txBody>
          <a:bodyPr/>
          <a:lstStyle/>
          <a:p>
            <a:r>
              <a:rPr lang="en-US" sz="2400" dirty="0"/>
              <a:t>The USNC operates over </a:t>
            </a:r>
            <a:r>
              <a:rPr lang="en-US" sz="2400" dirty="0" smtClean="0"/>
              <a:t>170 USNC </a:t>
            </a:r>
            <a:r>
              <a:rPr lang="en-US" sz="2400" dirty="0"/>
              <a:t>Technical Advisory </a:t>
            </a:r>
            <a:br>
              <a:rPr lang="en-US" sz="2400" dirty="0"/>
            </a:br>
            <a:r>
              <a:rPr lang="en-US" sz="2400" dirty="0"/>
              <a:t>Groups (TAGs).</a:t>
            </a:r>
          </a:p>
          <a:p>
            <a:r>
              <a:rPr lang="en-US" sz="2400" dirty="0"/>
              <a:t>Over 2,000 experts are currently involved in </a:t>
            </a:r>
            <a:r>
              <a:rPr lang="en-US" sz="2400" dirty="0" smtClean="0"/>
              <a:t>IEC TC, SC, and </a:t>
            </a:r>
            <a:r>
              <a:rPr lang="en-US" sz="2400" dirty="0" err="1" smtClean="0"/>
              <a:t>SyC</a:t>
            </a:r>
            <a:r>
              <a:rPr lang="en-US" sz="2400" dirty="0" smtClean="0"/>
              <a:t> activities. </a:t>
            </a:r>
          </a:p>
          <a:p>
            <a:r>
              <a:rPr lang="en-US" sz="2400" dirty="0" smtClean="0"/>
              <a:t>Every </a:t>
            </a:r>
            <a:r>
              <a:rPr lang="en-US" sz="2400" dirty="0"/>
              <a:t>year hundreds of U.S. experts participate in international </a:t>
            </a:r>
            <a:r>
              <a:rPr lang="en-US" sz="2400" dirty="0" smtClean="0"/>
              <a:t>IEC </a:t>
            </a:r>
            <a:r>
              <a:rPr lang="en-US" sz="2400" dirty="0"/>
              <a:t>Committee meetings, directly affecting the development of international standards.</a:t>
            </a:r>
          </a:p>
          <a:p>
            <a:r>
              <a:rPr lang="en-US" sz="2400" dirty="0"/>
              <a:t>Contact the USNC staff (</a:t>
            </a:r>
            <a:r>
              <a:rPr lang="en-US" sz="2400" dirty="0">
                <a:hlinkClick r:id="rId2"/>
              </a:rPr>
              <a:t>usnc@ansi.org</a:t>
            </a:r>
            <a:r>
              <a:rPr lang="en-US" sz="2400" dirty="0"/>
              <a:t>) to learn how to join a TAG and </a:t>
            </a:r>
            <a:r>
              <a:rPr lang="en-US" sz="2400" b="1" i="1" dirty="0"/>
              <a:t>make a difference!</a:t>
            </a:r>
          </a:p>
          <a:p>
            <a:endParaRPr lang="en-US" sz="22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78</a:t>
            </a:fld>
            <a:endParaRPr lang="en-US" altLang="en-US" dirty="0"/>
          </a:p>
        </p:txBody>
      </p:sp>
    </p:spTree>
    <p:extLst>
      <p:ext uri="{BB962C8B-B14F-4D97-AF65-F5344CB8AC3E}">
        <p14:creationId xmlns:p14="http://schemas.microsoft.com/office/powerpoint/2010/main" val="3578452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320" t="4671" r="2627" b="592"/>
          <a:stretch/>
        </p:blipFill>
        <p:spPr>
          <a:xfrm>
            <a:off x="0" y="0"/>
            <a:ext cx="9144000" cy="6858000"/>
          </a:xfrm>
        </p:spPr>
      </p:pic>
      <p:sp>
        <p:nvSpPr>
          <p:cNvPr id="2" name="Title 1"/>
          <p:cNvSpPr>
            <a:spLocks noGrp="1"/>
          </p:cNvSpPr>
          <p:nvPr>
            <p:ph type="title"/>
          </p:nvPr>
        </p:nvSpPr>
        <p:spPr/>
        <p:txBody>
          <a:bodyPr/>
          <a:lstStyle/>
          <a:p>
            <a:pPr algn="ctr"/>
            <a:r>
              <a:rPr lang="en-US" i="1" dirty="0"/>
              <a:t>Join Us.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79</a:t>
            </a:fld>
            <a:endParaRPr lang="en-US" altLang="en-US" dirty="0"/>
          </a:p>
        </p:txBody>
      </p:sp>
    </p:spTree>
    <p:extLst>
      <p:ext uri="{BB962C8B-B14F-4D97-AF65-F5344CB8AC3E}">
        <p14:creationId xmlns:p14="http://schemas.microsoft.com/office/powerpoint/2010/main" val="352000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
        <p:nvSpPr>
          <p:cNvPr id="5" name="Content Placeholder 2"/>
          <p:cNvSpPr>
            <a:spLocks noGrp="1"/>
          </p:cNvSpPr>
          <p:nvPr>
            <p:ph idx="1"/>
          </p:nvPr>
        </p:nvSpPr>
        <p:spPr>
          <a:xfrm>
            <a:off x="774358" y="1432938"/>
            <a:ext cx="8229600" cy="2209800"/>
          </a:xfrm>
        </p:spPr>
        <p:txBody>
          <a:bodyPr>
            <a:normAutofit/>
          </a:bodyPr>
          <a:lstStyle/>
          <a:p>
            <a:r>
              <a:rPr lang="en-US" sz="2400" dirty="0">
                <a:solidFill>
                  <a:schemeClr val="tx1"/>
                </a:solidFill>
              </a:rPr>
              <a:t>International standards should meet societal and market needs and should not be developed to act as barriers to trade</a:t>
            </a:r>
          </a:p>
          <a:p>
            <a:r>
              <a:rPr lang="en-US" sz="2400" dirty="0">
                <a:solidFill>
                  <a:schemeClr val="tx1"/>
                </a:solidFill>
              </a:rPr>
              <a:t>ISO and IEC follow globally accepted principles of standards development:</a:t>
            </a:r>
          </a:p>
        </p:txBody>
      </p:sp>
      <p:sp>
        <p:nvSpPr>
          <p:cNvPr id="6" name="Content Placeholder 2"/>
          <p:cNvSpPr txBox="1">
            <a:spLocks/>
          </p:cNvSpPr>
          <p:nvPr/>
        </p:nvSpPr>
        <p:spPr bwMode="auto">
          <a:xfrm>
            <a:off x="910776" y="3499105"/>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latin typeface="+mj-lt"/>
              </a:rPr>
              <a:t>Consensus</a:t>
            </a:r>
          </a:p>
          <a:p>
            <a:pPr lvl="1"/>
            <a:r>
              <a:rPr lang="en-US" kern="0" dirty="0">
                <a:latin typeface="+mj-lt"/>
              </a:rPr>
              <a:t>Transparency</a:t>
            </a:r>
          </a:p>
          <a:p>
            <a:pPr lvl="1"/>
            <a:r>
              <a:rPr lang="en-US" kern="0" dirty="0">
                <a:latin typeface="+mj-lt"/>
              </a:rPr>
              <a:t>Openness</a:t>
            </a:r>
          </a:p>
          <a:p>
            <a:pPr lvl="1"/>
            <a:r>
              <a:rPr lang="en-US" kern="0" dirty="0">
                <a:latin typeface="+mj-lt"/>
              </a:rPr>
              <a:t>Impartiality</a:t>
            </a:r>
          </a:p>
          <a:p>
            <a:pPr lvl="1"/>
            <a:r>
              <a:rPr lang="en-US" kern="0" dirty="0">
                <a:latin typeface="+mj-lt"/>
              </a:rPr>
              <a:t>Effectiveness and relevance</a:t>
            </a:r>
          </a:p>
          <a:p>
            <a:pPr lvl="1"/>
            <a:r>
              <a:rPr lang="en-US" kern="0" dirty="0">
                <a:latin typeface="+mj-lt"/>
              </a:rPr>
              <a:t>Performance-Based</a:t>
            </a:r>
          </a:p>
          <a:p>
            <a:pPr lvl="1"/>
            <a:r>
              <a:rPr lang="en-US" kern="0" dirty="0">
                <a:latin typeface="+mj-lt"/>
              </a:rPr>
              <a:t>Coherence</a:t>
            </a:r>
          </a:p>
          <a:p>
            <a:pPr lvl="1"/>
            <a:r>
              <a:rPr lang="en-US" kern="0" dirty="0">
                <a:latin typeface="+mj-lt"/>
              </a:rPr>
              <a:t>Due Process</a:t>
            </a:r>
          </a:p>
          <a:p>
            <a:pPr lvl="1"/>
            <a:r>
              <a:rPr lang="en-US" kern="0" dirty="0">
                <a:latin typeface="+mj-lt"/>
              </a:rPr>
              <a:t>Technical Assistance</a:t>
            </a:r>
          </a:p>
          <a:p>
            <a:pPr lvl="1"/>
            <a:r>
              <a:rPr lang="en-US" kern="0" dirty="0">
                <a:latin typeface="+mj-lt"/>
              </a:rPr>
              <a:t>Flexible</a:t>
            </a:r>
          </a:p>
        </p:txBody>
      </p:sp>
    </p:spTree>
    <p:extLst>
      <p:ext uri="{BB962C8B-B14F-4D97-AF65-F5344CB8AC3E}">
        <p14:creationId xmlns:p14="http://schemas.microsoft.com/office/powerpoint/2010/main" val="1201144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68"/>
            <a:ext cx="9144000" cy="601526"/>
          </a:xfrm>
        </p:spPr>
        <p:txBody>
          <a:bodyPr>
            <a:normAutofit/>
          </a:bodyPr>
          <a:lstStyle/>
          <a:p>
            <a:pPr algn="ctr"/>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80</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a:t>Module IV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796289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4016035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3268065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129468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 Consensus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sp>
        <p:nvSpPr>
          <p:cNvPr id="7" name="Content Placeholder 2"/>
          <p:cNvSpPr>
            <a:spLocks noGrp="1"/>
          </p:cNvSpPr>
          <p:nvPr>
            <p:ph idx="1"/>
          </p:nvPr>
        </p:nvSpPr>
        <p:spPr>
          <a:xfrm>
            <a:off x="774358" y="1655064"/>
            <a:ext cx="8229600" cy="4525963"/>
          </a:xfrm>
        </p:spPr>
        <p:txBody>
          <a:bodyPr/>
          <a:lstStyle/>
          <a:p>
            <a:r>
              <a:rPr lang="en-US" b="1" dirty="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br>
              <a:rPr lang="en-US" dirty="0"/>
            </a:br>
            <a:endParaRPr lang="en-US" dirty="0"/>
          </a:p>
          <a:p>
            <a:pPr lvl="1">
              <a:lnSpc>
                <a:spcPct val="90000"/>
              </a:lnSpc>
              <a:buFont typeface="Wingdings" panose="05000000000000000000" pitchFamily="2" charset="2"/>
              <a:buNone/>
            </a:pPr>
            <a:r>
              <a:rPr lang="en-US" altLang="en-US" sz="1800" i="1" dirty="0"/>
              <a:t>							Source: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a:p>
        </p:txBody>
      </p:sp>
    </p:spTree>
    <p:extLst>
      <p:ext uri="{BB962C8B-B14F-4D97-AF65-F5344CB8AC3E}">
        <p14:creationId xmlns:p14="http://schemas.microsoft.com/office/powerpoint/2010/main" val="2965792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ECC8B730-C806-49EB-B434-156519F7919E}" vid="{06F0C0F1-681C-4E91-AFAB-A1B8D4A421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d1f628b7-dc6e-45dc-9245-e5ecf578f20b">2021-08-13T04:00:00+00:00</Document_x0020_Dat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_dlc_DocId xmlns="bbd4acb0-43d6-4317-ab0b-803dc468f016">V7HW2WYZSAY5-2102554853-19156</_dlc_DocId>
    <_dlc_DocIdUrl xmlns="bbd4acb0-43d6-4317-ab0b-803dc468f016">
      <Url>https://share.ansi.org/_layouts/15/DocIdRedir.aspx?ID=V7HW2WYZSAY5-2102554853-19156</Url>
      <Description>V7HW2WYZSAY5-2102554853-19156</Description>
    </_dlc_DocIdUrl>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1EFD2E47-52F3-460B-9592-353B9FB3BA33}"/>
</file>

<file path=customXml/itemProps2.xml><?xml version="1.0" encoding="utf-8"?>
<ds:datastoreItem xmlns:ds="http://schemas.openxmlformats.org/officeDocument/2006/customXml" ds:itemID="{24A0D219-6F43-413D-97AD-B3FE6D198174}">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4A0D219-6F43-413D-97AD-B3FE6D198174}"/>
</file>

<file path=customXml/itemProps4.xml><?xml version="1.0" encoding="utf-8"?>
<ds:datastoreItem xmlns:ds="http://schemas.openxmlformats.org/officeDocument/2006/customXml" ds:itemID="{22B7928B-7C29-4454-ABCE-59D93983CCB4}"/>
</file>

<file path=docProps/app.xml><?xml version="1.0" encoding="utf-8"?>
<Properties xmlns="http://schemas.openxmlformats.org/officeDocument/2006/extended-properties" xmlns:vt="http://schemas.openxmlformats.org/officeDocument/2006/docPropsVTypes">
  <Template>USNC PP Template 2020</Template>
  <TotalTime>224</TotalTime>
  <Words>4798</Words>
  <Application>Microsoft Office PowerPoint</Application>
  <PresentationFormat>On-screen Show (4:3)</PresentationFormat>
  <Paragraphs>685</Paragraphs>
  <Slides>83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Calibri</vt:lpstr>
      <vt:lpstr>Calibri Light</vt:lpstr>
      <vt:lpstr>Century Gothic</vt:lpstr>
      <vt:lpstr>Roboto Light</vt:lpstr>
      <vt:lpstr>Roboto Medium</vt:lpstr>
      <vt:lpstr>Symbol</vt:lpstr>
      <vt:lpstr>Trebuchet MS</vt:lpstr>
      <vt:lpstr>Wingdings</vt:lpstr>
      <vt:lpstr>Office Theme</vt:lpstr>
      <vt:lpstr>Module IV</vt:lpstr>
      <vt:lpstr>Module IV: Learning Objectives</vt:lpstr>
      <vt:lpstr>Module IV: Disclaimer</vt:lpstr>
      <vt:lpstr>Reference Materials &amp;  Source Documents</vt:lpstr>
      <vt:lpstr>ISO/IEC Directives: Part 1 Procedures for the Technical Work</vt:lpstr>
      <vt:lpstr>ISO/IEC Directives: Part 2 Principles and rules for the structure  and drafting of ISO and IEC documents</vt:lpstr>
      <vt:lpstr>IEC Supplement: Procedures for the Technical Work –  Procedures Specific to IEC</vt:lpstr>
      <vt:lpstr>Guiding Principles</vt:lpstr>
      <vt:lpstr>Definition – Consensus</vt:lpstr>
      <vt:lpstr>Project Development</vt:lpstr>
      <vt:lpstr>Systems Committee Deliverables</vt:lpstr>
      <vt:lpstr>Strategic Business Plan</vt:lpstr>
      <vt:lpstr>Project Stages and Associated Documents for Standards</vt:lpstr>
      <vt:lpstr>Target and Stability Dates</vt:lpstr>
      <vt:lpstr>Project Management / Leader</vt:lpstr>
      <vt:lpstr>Preliminary Stage</vt:lpstr>
      <vt:lpstr>Preliminary Stage</vt:lpstr>
      <vt:lpstr>Proposal Stage</vt:lpstr>
      <vt:lpstr>Proposal Stage</vt:lpstr>
      <vt:lpstr>Proposal Stage</vt:lpstr>
      <vt:lpstr>Proposal Stage</vt:lpstr>
      <vt:lpstr>Proposal Stage</vt:lpstr>
      <vt:lpstr>Proposal Stage</vt:lpstr>
      <vt:lpstr>Preparatory Stage</vt:lpstr>
      <vt:lpstr>Preparatory Stage</vt:lpstr>
      <vt:lpstr>Preparatory Stage</vt:lpstr>
      <vt:lpstr>Preparatory Stage</vt:lpstr>
      <vt:lpstr>Preparatory Stage</vt:lpstr>
      <vt:lpstr>Committee Stage</vt:lpstr>
      <vt:lpstr>Committee Stage</vt:lpstr>
      <vt:lpstr>Committee Stage</vt:lpstr>
      <vt:lpstr>Committee Stage</vt:lpstr>
      <vt:lpstr>Committee Stage</vt:lpstr>
      <vt:lpstr>Committee Stage</vt:lpstr>
      <vt:lpstr>Committee Stage</vt:lpstr>
      <vt:lpstr>Enquiry Stage</vt:lpstr>
      <vt:lpstr>Enquiry Stage</vt:lpstr>
      <vt:lpstr>Enquiry Stage</vt:lpstr>
      <vt:lpstr>Enquiry Stage</vt:lpstr>
      <vt:lpstr>Enquiry Stage</vt:lpstr>
      <vt:lpstr>Enquiry Stage</vt:lpstr>
      <vt:lpstr>Enquiry Stage</vt:lpstr>
      <vt:lpstr>Approval Stage</vt:lpstr>
      <vt:lpstr>Approval Stage</vt:lpstr>
      <vt:lpstr>Approval Stage</vt:lpstr>
      <vt:lpstr>Approval Stage</vt:lpstr>
      <vt:lpstr>Approval Stage</vt:lpstr>
      <vt:lpstr>Publication Stage</vt:lpstr>
      <vt:lpstr>Publication Stage</vt:lpstr>
      <vt:lpstr>Publication Stage</vt:lpstr>
      <vt:lpstr>Publication Stage</vt:lpstr>
      <vt:lpstr>Publication Stage</vt:lpstr>
      <vt:lpstr>Other Deliverable: Technical Specification (TS)</vt:lpstr>
      <vt:lpstr>Other Deliverable: Publicly Available Specification (PAS)</vt:lpstr>
      <vt:lpstr>Other Deliverable: Technical Reports (TR)</vt:lpstr>
      <vt:lpstr>PowerPoint Presentation</vt:lpstr>
      <vt:lpstr>Maintenance</vt:lpstr>
      <vt:lpstr>Maintenance</vt:lpstr>
      <vt:lpstr>Maintenance</vt:lpstr>
      <vt:lpstr>Maintenance</vt:lpstr>
      <vt:lpstr>Maintenance</vt:lpstr>
      <vt:lpstr>Amendments</vt:lpstr>
      <vt:lpstr>Amendments</vt:lpstr>
      <vt:lpstr>Corrigenda</vt:lpstr>
      <vt:lpstr>Key Policies and  Standards Development Alternatives</vt:lpstr>
      <vt:lpstr>Global Relevance  Policy and Procedures</vt:lpstr>
      <vt:lpstr>Fast Track Processing</vt:lpstr>
      <vt:lpstr>Fast Track Processing (cont)</vt:lpstr>
      <vt:lpstr>Fast Track Processing</vt:lpstr>
      <vt:lpstr>All Standards Development Options</vt:lpstr>
      <vt:lpstr>References in IEC Standards</vt:lpstr>
      <vt:lpstr>Normative References in IEC Standards</vt:lpstr>
      <vt:lpstr>“In Some Countries” Clause</vt:lpstr>
      <vt:lpstr>“In Some Countries” Clause (cont)</vt:lpstr>
      <vt:lpstr>IEC Sustainable Development Goals (SDGs)</vt:lpstr>
      <vt:lpstr>IEC/IEEE License Agreement</vt:lpstr>
      <vt:lpstr>Further Training Activities</vt:lpstr>
      <vt:lpstr>Get Involved!!!</vt:lpstr>
      <vt:lpstr>Join Us.</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Standards Development and Stages of Technical Work</dc:title>
  <dc:creator>Megan Pahl</dc:creator>
  <cp:lastModifiedBy>Megan Pahl</cp:lastModifiedBy>
  <cp:revision>22</cp:revision>
  <dcterms:created xsi:type="dcterms:W3CDTF">2021-03-24T20:28:41Z</dcterms:created>
  <dcterms:modified xsi:type="dcterms:W3CDTF">2021-07-09T15:49:55Z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e59d6291-f8db-4dc3-ba13-efdc56f4bf16</vt:lpwstr>
  </property>
</Properties>
</file>